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05" r:id="rId2"/>
    <p:sldId id="803" r:id="rId3"/>
    <p:sldId id="443" r:id="rId4"/>
    <p:sldId id="417" r:id="rId5"/>
    <p:sldId id="521" r:id="rId6"/>
    <p:sldId id="502" r:id="rId7"/>
    <p:sldId id="450" r:id="rId8"/>
    <p:sldId id="804" r:id="rId9"/>
    <p:sldId id="461" r:id="rId10"/>
    <p:sldId id="433" r:id="rId11"/>
    <p:sldId id="468" r:id="rId12"/>
    <p:sldId id="438" r:id="rId13"/>
    <p:sldId id="439" r:id="rId14"/>
    <p:sldId id="487" r:id="rId15"/>
    <p:sldId id="434" r:id="rId16"/>
    <p:sldId id="480" r:id="rId17"/>
    <p:sldId id="478" r:id="rId18"/>
    <p:sldId id="485" r:id="rId19"/>
    <p:sldId id="451" r:id="rId20"/>
    <p:sldId id="476" r:id="rId21"/>
    <p:sldId id="603" r:id="rId22"/>
    <p:sldId id="605" r:id="rId23"/>
    <p:sldId id="636" r:id="rId24"/>
  </p:sldIdLst>
  <p:sldSz cx="12192000" cy="6858000"/>
  <p:notesSz cx="7102475" cy="10233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sz" initials="t" lastIdx="1" clrIdx="0"/>
  <p:cmAuthor id="1" name="Ida" initials="I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9D5E"/>
    <a:srgbClr val="E6AF00"/>
    <a:srgbClr val="60D2FA"/>
    <a:srgbClr val="08A8E2"/>
    <a:srgbClr val="BBECFD"/>
    <a:srgbClr val="5B9BD5"/>
    <a:srgbClr val="BE72BA"/>
    <a:srgbClr val="FFCC00"/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210" autoAdjust="0"/>
  </p:normalViewPr>
  <p:slideViewPr>
    <p:cSldViewPr snapToGrid="0">
      <p:cViewPr varScale="1">
        <p:scale>
          <a:sx n="51" d="100"/>
          <a:sy n="51" d="100"/>
        </p:scale>
        <p:origin x="348" y="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513429"/>
          </a:xfrm>
          <a:prstGeom prst="rect">
            <a:avLst/>
          </a:prstGeom>
        </p:spPr>
        <p:txBody>
          <a:bodyPr vert="horz" lIns="99050" tIns="49525" rIns="99050" bIns="4952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40" cy="513429"/>
          </a:xfrm>
          <a:prstGeom prst="rect">
            <a:avLst/>
          </a:prstGeom>
        </p:spPr>
        <p:txBody>
          <a:bodyPr vert="horz" lIns="99050" tIns="49525" rIns="99050" bIns="49525" rtlCol="0"/>
          <a:lstStyle>
            <a:lvl1pPr algn="r">
              <a:defRPr sz="1300"/>
            </a:lvl1pPr>
          </a:lstStyle>
          <a:p>
            <a:fld id="{D946B0D3-5D72-4E00-B314-B49628A2E4C8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0" tIns="49525" rIns="99050" bIns="49525" rtlCol="0" anchor="ctr"/>
          <a:lstStyle/>
          <a:p>
            <a:endParaRPr lang="en-GB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710248" y="4924644"/>
            <a:ext cx="5681980" cy="4029253"/>
          </a:xfrm>
          <a:prstGeom prst="rect">
            <a:avLst/>
          </a:prstGeom>
        </p:spPr>
        <p:txBody>
          <a:bodyPr vert="horz" lIns="99050" tIns="49525" rIns="99050" bIns="49525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40" cy="513427"/>
          </a:xfrm>
          <a:prstGeom prst="rect">
            <a:avLst/>
          </a:prstGeom>
        </p:spPr>
        <p:txBody>
          <a:bodyPr vert="horz" lIns="99050" tIns="49525" rIns="99050" bIns="4952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40" cy="513427"/>
          </a:xfrm>
          <a:prstGeom prst="rect">
            <a:avLst/>
          </a:prstGeom>
        </p:spPr>
        <p:txBody>
          <a:bodyPr vert="horz" lIns="99050" tIns="49525" rIns="99050" bIns="49525" rtlCol="0" anchor="b"/>
          <a:lstStyle>
            <a:lvl1pPr algn="r">
              <a:defRPr sz="1300"/>
            </a:lvl1pPr>
          </a:lstStyle>
          <a:p>
            <a:fld id="{C05BD306-81D2-488B-B8CB-9AE9CB4D1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2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sh.hu/docs/hun/xftp/idoszaki/munkerohelyz/munkerohelyz15.pdf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nfsz.munka.hu/engine.aspx?page=full_afsz_rovidtavu_prognozisok_oldal" TargetMode="External"/><Relationship Id="rId5" Type="http://schemas.openxmlformats.org/officeDocument/2006/relationships/hyperlink" Target="http://epa.oszk.hu/00000/00017/00200/pdf/EPA00017_kozgazdasagi_szemle_2013_02_224-250.pdf" TargetMode="External"/><Relationship Id="rId4" Type="http://schemas.openxmlformats.org/officeDocument/2006/relationships/hyperlink" Target="https://www.forbes.com/forbesinsights/innovation_diversity/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cache/infographs/womenmen/hu_hu/bloc-2c.html?lang=hu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rmany.hu/download/a/f7/30000/NIS_v%C3%A9gleges.pdf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kormany.hu/download/7/fe/20000/Eg%C3%A9sz%20%C3%A9leten%20%C3%A1t%20tart%C3%B3%20tanul%C3%A1s.pdf" TargetMode="External"/><Relationship Id="rId5" Type="http://schemas.openxmlformats.org/officeDocument/2006/relationships/hyperlink" Target="https://www.ksh.hu/docs/hun/xftp/idoszaki/fenntartfejl/fenntartfejl14.pdf" TargetMode="External"/><Relationship Id="rId4" Type="http://schemas.openxmlformats.org/officeDocument/2006/relationships/hyperlink" Target="http://ec.europa.eu/public_opinion/archives/ebs/ebs_386_en.pd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A0784-F415-4C8E-899A-F1C12F3F10E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715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legtöbb hátrányos helyzetű csoportban alulmarad a foglalkoztatás a népességben betöltött arányukhoz képest: a megváltozott munkaképességűek körében 20,8%-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romák körében 39%-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Forbes kutatása szerint a vállalatvezetők 85%-a egyetért abban, hogy az innováció kulcsfontosságú összetevője a sokszínűség.</a:t>
            </a:r>
          </a:p>
          <a:p>
            <a:pPr lvl="0"/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foglalkoztatottak kicsit több mint egynegyede végez valamilyen atipikusnak tekintett munkát.</a:t>
            </a:r>
          </a:p>
          <a:p>
            <a:pPr lvl="0"/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Budapesten kiemelkedően alacsony (40%) azon vállalatok aránya, amelyek terveznek részmunkaidős foglalkoztatást 2016-ban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munkavállalók 72%-a nyitott lenne valamilyen mértékű távmunkára.</a:t>
            </a:r>
            <a:r>
              <a:rPr lang="hu-HU" dirty="0">
                <a:effectLst/>
              </a:rPr>
              <a:t>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KSH Munkaerőpiaci helyzetkép (2015), </a:t>
            </a:r>
            <a:r>
              <a:rPr lang="hu-H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https://www.ksh.hu/docs/hun/xftp/idoszaki/munkerohelyz/munkerohelyz15.pdf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Diversity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Inclusion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Fostering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Innovation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Diverse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Workforce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https://www.forbes.com/forbesinsights/innovation_diversity/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Hárs Ágnes: Atipikus foglalkoztatási formák Magyarországon a kilencvenes és a kétezres években (2013), </a:t>
            </a:r>
            <a:r>
              <a:rPr lang="hu-H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http://epa.oszk.hu/00000/00017/00200/pdf/EPA00017_kozgazdasagi_szemle_2013_02_224-250.pdf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247. oldal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Rövidtávú munkaerő-piaci prognózis – 2016, </a:t>
            </a:r>
            <a:r>
              <a:rPr lang="hu-H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http://nfsz.munka.hu/engine.aspx?page=full_afsz_rovidtavu_prognozisok_oldal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66.oldal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Randstad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Award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2016 (Hungary), 44. oldal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BD306-81D2-488B-B8CB-9AE9CB4D1F58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367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BD306-81D2-488B-B8CB-9AE9CB4D1F5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356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energiatermelés, energiakereskedelem, és energetikai szolgáltatások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vállalatcsoport kiemelt feladatának tekinti a magas hatásfokú decentralizált és megújuló alapú villamosenergia-termelés hazai terjesztését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ALTEO Akadémia elnevezésű program keretében munkatársaink a képzési terven felül, rendszeres időközönként, szervezett keretek között kötetlen formában a funkcionális területükön szerzett szakmai tapasztalataikat osztják meg egymással, a szervezet belső kohéziójának megvalósítása érdekében.</a:t>
            </a:r>
            <a:endParaRPr lang="hu-H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BD306-81D2-488B-B8CB-9AE9CB4D1F5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584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BD306-81D2-488B-B8CB-9AE9CB4D1F5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924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BD306-81D2-488B-B8CB-9AE9CB4D1F5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728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7B9E9-6F9D-4999-8E35-8BAD09A8460E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6949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Világ Foglalkoztatási Konföderáció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306-81D2-488B-B8CB-9AE9CB4D1F5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749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Első számú vezetők értékteremtő közössége</a:t>
            </a:r>
          </a:p>
          <a:p>
            <a:r>
              <a:rPr lang="hu-HU" dirty="0"/>
              <a:t>2007-ben alapította 15 cég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A0784-F415-4C8E-899A-F1C12F3F10ED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77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BD306-81D2-488B-B8CB-9AE9CB4D1F5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651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Világtanács programjának hazai adaptációjaként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306-81D2-488B-B8CB-9AE9CB4D1F5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267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BD306-81D2-488B-B8CB-9AE9CB4D1F5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188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Családi vállalkozásokhoz kapcsolódó főbb kutatási témakörök az alábbiak:</a:t>
            </a:r>
          </a:p>
          <a:p>
            <a:pPr marL="171450" indent="-171450">
              <a:buFontTx/>
              <a:buChar char="-"/>
            </a:pPr>
            <a:r>
              <a:rPr lang="hu-H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sikerkritériumok/az utódlás kudarca, az utódlás folyamata, a nő szerepe az utódlásban, az utódgeneráció bevonásának szempontjai és a cégvezető felelőssége és szerepe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D306-81D2-488B-B8CB-9AE9CB4D1F5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888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https://www.ksh.hu/ </a:t>
            </a:r>
            <a:r>
              <a:rPr lang="hu-HU" dirty="0" err="1"/>
              <a:t>Fogl</a:t>
            </a:r>
            <a:r>
              <a:rPr lang="hu-HU" dirty="0"/>
              <a:t>. Ráta 2018, nőtt, de munkaerőhiány van</a:t>
            </a:r>
          </a:p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 </a:t>
            </a:r>
            <a:r>
              <a:rPr lang="hu-H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Eurostat felmérése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szerint </a:t>
            </a:r>
            <a:r>
              <a:rPr lang="hu-H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2017-ben a vezetők kicsivel több, mint harmada (34%) volt csak nő az EU-ban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vezető beosztásban dolgozó nők aránya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Mo-on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39%</a:t>
            </a:r>
            <a:endParaRPr lang="hu-HU" dirty="0"/>
          </a:p>
          <a:p>
            <a:r>
              <a:rPr lang="hu-HU" dirty="0"/>
              <a:t> Az S80/S20 néven is ismert mutató ezt a jelenséget a társadalom leggazdagabb és legszegényebb ötöde által birtokolt jövedelem arányában fejezi ki. Magyarországon 4</a:t>
            </a:r>
          </a:p>
          <a:p>
            <a:endParaRPr lang="hu-HU" dirty="0"/>
          </a:p>
          <a:p>
            <a:r>
              <a:rPr lang="hu-HU" dirty="0" err="1"/>
              <a:t>Women</a:t>
            </a:r>
            <a:r>
              <a:rPr lang="hu-HU" baseline="0" dirty="0"/>
              <a:t> </a:t>
            </a:r>
            <a:r>
              <a:rPr lang="hu-HU" baseline="0" dirty="0" err="1"/>
              <a:t>leaders</a:t>
            </a:r>
            <a:endParaRPr lang="hu-HU" baseline="0" dirty="0"/>
          </a:p>
          <a:p>
            <a:r>
              <a:rPr lang="hu-HU" baseline="0" dirty="0"/>
              <a:t>2017 May, GKI </a:t>
            </a:r>
            <a:r>
              <a:rPr lang="hu-HU" baseline="0" dirty="0" err="1"/>
              <a:t>reserarch</a:t>
            </a:r>
            <a:r>
              <a:rPr lang="hu-HU" baseline="0" dirty="0"/>
              <a:t> 30% in </a:t>
            </a:r>
            <a:r>
              <a:rPr lang="hu-HU" baseline="0" dirty="0" err="1"/>
              <a:t>high-level</a:t>
            </a:r>
            <a:r>
              <a:rPr lang="hu-HU" baseline="0" dirty="0"/>
              <a:t> management, mid-management 33%</a:t>
            </a:r>
          </a:p>
          <a:p>
            <a:r>
              <a:rPr lang="hu-HU" baseline="0" dirty="0"/>
              <a:t>2014, HBLF: it is </a:t>
            </a:r>
            <a:r>
              <a:rPr lang="hu-HU" baseline="0" dirty="0" err="1"/>
              <a:t>lower</a:t>
            </a:r>
            <a:r>
              <a:rPr lang="hu-HU" baseline="0" dirty="0"/>
              <a:t>, </a:t>
            </a:r>
            <a:r>
              <a:rPr lang="hu-HU" baseline="0" dirty="0" err="1"/>
              <a:t>just</a:t>
            </a:r>
            <a:r>
              <a:rPr lang="hu-HU" baseline="0" dirty="0"/>
              <a:t> 17% in </a:t>
            </a:r>
            <a:r>
              <a:rPr lang="hu-HU" baseline="0" dirty="0" err="1"/>
              <a:t>high</a:t>
            </a:r>
            <a:r>
              <a:rPr lang="hu-HU" baseline="0" dirty="0"/>
              <a:t> </a:t>
            </a:r>
            <a:r>
              <a:rPr lang="hu-HU" baseline="0" dirty="0" err="1"/>
              <a:t>level</a:t>
            </a:r>
            <a:r>
              <a:rPr lang="hu-HU" baseline="0" dirty="0"/>
              <a:t> management,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BD306-81D2-488B-B8CB-9AE9CB4D1F5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72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BD306-81D2-488B-B8CB-9AE9CB4D1F5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823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Hiányszakmák alakultak ki különböző területeken (pl. szakmunkások, mérnökök, informatikusok)</a:t>
            </a:r>
          </a:p>
          <a:p>
            <a:pPr lvl="0"/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Új munkakörök</a:t>
            </a:r>
          </a:p>
          <a:p>
            <a:pPr lvl="0"/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15 év feletti lakosság 44,3%-a digitálisan írástudatlan.</a:t>
            </a:r>
          </a:p>
          <a:p>
            <a:pPr lvl="0"/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lakosság 65%-a nem beszél idegen nyelvet.</a:t>
            </a:r>
          </a:p>
          <a:p>
            <a:pPr lvl="0"/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Élethosszig tartó tanulásban résztvevők aránya kevesebb, mint 4%.</a:t>
            </a:r>
          </a:p>
          <a:p>
            <a:pPr lvl="0"/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24-65 éves korosztály mindössze 12%-a vesz részt nem formális képzésben, míg az európai átlag 42%.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Hiányoznak vagy alacsony szintűek az alkalmazkodási és rugalmassági készségek.</a:t>
            </a:r>
            <a:r>
              <a:rPr lang="hu-HU" dirty="0">
                <a:effectLst/>
              </a:rPr>
              <a:t>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Nemzeti Infokommunikációs Stratégia (2014-2020), </a:t>
            </a:r>
            <a:r>
              <a:rPr lang="hu-H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http://www.kormany.hu/download/a/f7/30000/NIS_v%C3%A9gleges.pdf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38. oldal</a:t>
            </a:r>
          </a:p>
          <a:p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Eurobarometer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386 (2012.06.), </a:t>
            </a:r>
            <a:r>
              <a:rPr lang="hu-H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http://ec.europa.eu/public_opinion/archives/ebs/ebs_386_en.pdf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fenntartható fejlődés indikátorai Magyarországon (KSH, 2014) </a:t>
            </a:r>
            <a:r>
              <a:rPr lang="hu-H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https://www.ksh.hu/docs/hun/xftp/idoszaki/fenntartfejl/fenntartfejl14.pdf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159. oldal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egész életen át tartó tanulás szakpolitikájának keretstratégiája a 2014/2020 közötti időszakra, </a:t>
            </a:r>
            <a:r>
              <a:rPr lang="hu-H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http://www.kormany.hu/download/7/fe/20000/Eg%C3%A9sz%20%C3%A9leten%20%C3%A1t%20tart%C3%B3%20tanul%C3%A1s.pdf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33. oldal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BD306-81D2-488B-B8CB-9AE9CB4D1F58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343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hu-HU" dirty="0"/>
              <a:t>Mintacím szerkesztése</a:t>
            </a:r>
            <a:endParaRPr lang="en-GB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16838-E077-4E0C-8A9A-9B24FD480986}" type="datetime1">
              <a:rPr lang="en-GB" smtClean="0"/>
              <a:t>12/09/2019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5852-3652-42FC-BEC6-A8AE2A6AC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43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E4FE-894C-4036-B37F-4FC1A4ADF0ED}" type="datetime1">
              <a:rPr lang="en-GB" smtClean="0"/>
              <a:t>12/09/2019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5852-3652-42FC-BEC6-A8AE2A6AC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66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4794-379D-4284-A4BB-DD4D60E331C4}" type="datetime1">
              <a:rPr lang="en-GB" smtClean="0"/>
              <a:t>12/09/2019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5852-3652-42FC-BEC6-A8AE2A6AC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2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 (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Plaz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16028" y="1980000"/>
            <a:ext cx="11748929" cy="38528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</a:lstStyle>
          <a:p>
            <a:pPr lvl="0" fontAlgn="base">
              <a:spcBef>
                <a:spcPts val="1800"/>
              </a:spcBef>
              <a:spcAft>
                <a:spcPct val="0"/>
              </a:spcAft>
              <a:buFont typeface="Wingdings" pitchFamily="2" charset="2"/>
            </a:pPr>
            <a:r>
              <a:rPr lang="de-DE" dirty="0"/>
              <a:t>Textmasterformat bearbeiten</a:t>
            </a:r>
          </a:p>
          <a:p>
            <a:pPr marL="623888" lvl="1" indent="-266700" fontAlgn="base">
              <a:spcBef>
                <a:spcPts val="600"/>
              </a:spcBef>
              <a:spcAft>
                <a:spcPct val="0"/>
              </a:spcAft>
              <a:buSzPct val="90000"/>
              <a:buFont typeface="Wingdings 3" pitchFamily="18" charset="2"/>
              <a:buChar char="u"/>
            </a:pPr>
            <a:r>
              <a:rPr lang="de-DE" dirty="0"/>
              <a:t>Zweite Ebene</a:t>
            </a:r>
          </a:p>
          <a:p>
            <a:pPr marL="900113" lvl="2" indent="-276225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Wingdings" pitchFamily="2" charset="2"/>
              <a:buChar char="l"/>
            </a:pPr>
            <a:r>
              <a:rPr lang="de-DE" dirty="0"/>
              <a:t>Dritte Ebene</a:t>
            </a:r>
          </a:p>
          <a:p>
            <a:pPr marL="1166813" lvl="3" indent="-266700" fontAlgn="base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Vierte Ebene</a:t>
            </a:r>
          </a:p>
        </p:txBody>
      </p:sp>
      <p:sp>
        <p:nvSpPr>
          <p:cNvPr id="19" name="Titelplatzhalter 4">
            <a:extLst>
              <a:ext uri="{FF2B5EF4-FFF2-40B4-BE49-F238E27FC236}">
                <a16:creationId xmlns:a16="http://schemas.microsoft.com/office/drawing/2014/main" id="{86E6D4E1-8AF1-476E-8065-D81C32B92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34" y="430442"/>
            <a:ext cx="11737914" cy="85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20" name="Datumsplatzhalter 5">
            <a:extLst>
              <a:ext uri="{FF2B5EF4-FFF2-40B4-BE49-F238E27FC236}">
                <a16:creationId xmlns:a16="http://schemas.microsoft.com/office/drawing/2014/main" id="{1D9F7866-CEAB-432F-AD70-C4ACB79781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849" y="6484649"/>
            <a:ext cx="468187" cy="175322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/>
            </a:lvl1pPr>
          </a:lstStyle>
          <a:p>
            <a:r>
              <a:rPr lang="de-DE"/>
              <a:t>07-18-2017</a:t>
            </a:r>
          </a:p>
        </p:txBody>
      </p:sp>
      <p:sp>
        <p:nvSpPr>
          <p:cNvPr id="21" name="Fußzeilenplatzhalter 6">
            <a:extLst>
              <a:ext uri="{FF2B5EF4-FFF2-40B4-BE49-F238E27FC236}">
                <a16:creationId xmlns:a16="http://schemas.microsoft.com/office/drawing/2014/main" id="{78801465-E3E5-48AB-910B-202A93CF5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179" y="6487389"/>
            <a:ext cx="3364707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/>
            </a:lvl1pPr>
          </a:lstStyle>
          <a:p>
            <a:r>
              <a:rPr lang="de-DE"/>
              <a:t>|  Corporate Design Training 2017</a:t>
            </a:r>
          </a:p>
        </p:txBody>
      </p:sp>
      <p:sp>
        <p:nvSpPr>
          <p:cNvPr id="22" name="Foliennummernplatzhalter 7">
            <a:extLst>
              <a:ext uri="{FF2B5EF4-FFF2-40B4-BE49-F238E27FC236}">
                <a16:creationId xmlns:a16="http://schemas.microsoft.com/office/drawing/2014/main" id="{A8FB8167-1FBF-49F7-9E6B-0265B523F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43" y="6480000"/>
            <a:ext cx="38426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7" y="519438"/>
            <a:ext cx="10738908" cy="953135"/>
          </a:xfrm>
          <a:prstGeom prst="rect">
            <a:avLst/>
          </a:prstGeom>
        </p:spPr>
        <p:txBody>
          <a:bodyPr/>
          <a:lstStyle>
            <a:lvl1pPr>
              <a:defRPr sz="432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Here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134533" y="4084320"/>
            <a:ext cx="4961467" cy="441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320024" indent="0">
              <a:buNone/>
              <a:defRPr/>
            </a:lvl2pPr>
            <a:lvl3pPr marL="655288" indent="0">
              <a:buNone/>
              <a:defRPr/>
            </a:lvl3pPr>
            <a:lvl4pPr marL="1234378" indent="0">
              <a:buNone/>
              <a:defRPr/>
            </a:lvl4pPr>
            <a:lvl5pPr marL="1645838" indent="0">
              <a:buNone/>
              <a:defRPr/>
            </a:lvl5pPr>
          </a:lstStyle>
          <a:p>
            <a:pPr lvl="0"/>
            <a:r>
              <a:rPr lang="nl-NL" dirty="0"/>
              <a:t>Name Speaker</a:t>
            </a:r>
            <a:endParaRPr lang="en-US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1134533" y="4556760"/>
            <a:ext cx="8212667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20">
                <a:latin typeface="+mj-lt"/>
              </a:defRPr>
            </a:lvl1pPr>
            <a:lvl2pPr marL="320024" indent="0">
              <a:buNone/>
              <a:defRPr/>
            </a:lvl2pPr>
            <a:lvl3pPr marL="655288" indent="0">
              <a:buNone/>
              <a:defRPr/>
            </a:lvl3pPr>
            <a:lvl4pPr marL="1234378" indent="0">
              <a:buNone/>
              <a:defRPr/>
            </a:lvl4pPr>
            <a:lvl5pPr marL="1645838" indent="0">
              <a:buNone/>
              <a:defRPr/>
            </a:lvl5pPr>
          </a:lstStyle>
          <a:p>
            <a:pPr lvl="0"/>
            <a:r>
              <a:rPr lang="nl-NL" dirty="0"/>
              <a:t>Job </a:t>
            </a:r>
            <a:r>
              <a:rPr lang="nl-NL" dirty="0" err="1"/>
              <a:t>Title</a:t>
            </a:r>
            <a:endParaRPr lang="en-US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1134536" y="5492117"/>
            <a:ext cx="4269317" cy="2971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>
                <a:solidFill>
                  <a:schemeClr val="tx1"/>
                </a:solidFill>
              </a:defRPr>
            </a:lvl1pPr>
            <a:lvl2pPr marL="320024" indent="0">
              <a:buNone/>
              <a:defRPr/>
            </a:lvl2pPr>
            <a:lvl3pPr marL="655288" indent="0">
              <a:buNone/>
              <a:defRPr/>
            </a:lvl3pPr>
            <a:lvl4pPr marL="1234378" indent="0">
              <a:buNone/>
              <a:defRPr/>
            </a:lvl4pPr>
            <a:lvl5pPr marL="1645838" indent="0">
              <a:buNone/>
              <a:defRPr/>
            </a:lvl5pPr>
          </a:lstStyle>
          <a:p>
            <a:pPr lvl="0"/>
            <a:r>
              <a:rPr lang="nl-NL" dirty="0"/>
              <a:t>City, Date, </a:t>
            </a:r>
            <a:r>
              <a:rPr lang="nl-NL" dirty="0" err="1"/>
              <a:t>Year</a:t>
            </a:r>
            <a:endParaRPr lang="en-US" dirty="0"/>
          </a:p>
        </p:txBody>
      </p:sp>
      <p:sp>
        <p:nvSpPr>
          <p:cNvPr id="19" name="Tijdelijke aanduiding voor afbeelding 10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2926080"/>
            <a:ext cx="2030400" cy="82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</a:lstStyle>
          <a:p>
            <a:r>
              <a:rPr lang="nl-NL" dirty="0"/>
              <a:t>Image</a:t>
            </a:r>
            <a:endParaRPr lang="en-US" dirty="0"/>
          </a:p>
        </p:txBody>
      </p:sp>
      <p:sp>
        <p:nvSpPr>
          <p:cNvPr id="22" name="Tijdelijke aanduiding voor afbeelding 10"/>
          <p:cNvSpPr>
            <a:spLocks noGrp="1"/>
          </p:cNvSpPr>
          <p:nvPr>
            <p:ph type="pic" sz="quarter" idx="19" hasCustomPrompt="1"/>
          </p:nvPr>
        </p:nvSpPr>
        <p:spPr>
          <a:xfrm>
            <a:off x="2026020" y="2926080"/>
            <a:ext cx="2030400" cy="82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</a:lstStyle>
          <a:p>
            <a:r>
              <a:rPr lang="nl-NL" dirty="0"/>
              <a:t>Image</a:t>
            </a:r>
            <a:endParaRPr lang="en-US" dirty="0"/>
          </a:p>
        </p:txBody>
      </p:sp>
      <p:sp>
        <p:nvSpPr>
          <p:cNvPr id="23" name="Tijdelijke aanduiding voor afbeelding 10"/>
          <p:cNvSpPr>
            <a:spLocks noGrp="1"/>
          </p:cNvSpPr>
          <p:nvPr>
            <p:ph type="pic" sz="quarter" idx="20" hasCustomPrompt="1"/>
          </p:nvPr>
        </p:nvSpPr>
        <p:spPr>
          <a:xfrm>
            <a:off x="4052040" y="2926080"/>
            <a:ext cx="2030400" cy="82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</a:lstStyle>
          <a:p>
            <a:r>
              <a:rPr lang="nl-NL" dirty="0"/>
              <a:t>Image</a:t>
            </a:r>
            <a:endParaRPr lang="en-US" dirty="0"/>
          </a:p>
        </p:txBody>
      </p:sp>
      <p:sp>
        <p:nvSpPr>
          <p:cNvPr id="24" name="Tijdelijke aanduiding voor afbeelding 10"/>
          <p:cNvSpPr>
            <a:spLocks noGrp="1"/>
          </p:cNvSpPr>
          <p:nvPr>
            <p:ph type="pic" sz="quarter" idx="21" hasCustomPrompt="1"/>
          </p:nvPr>
        </p:nvSpPr>
        <p:spPr>
          <a:xfrm>
            <a:off x="6078060" y="2926080"/>
            <a:ext cx="2030400" cy="82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</a:lstStyle>
          <a:p>
            <a:r>
              <a:rPr lang="nl-NL" dirty="0"/>
              <a:t>Image</a:t>
            </a:r>
            <a:endParaRPr lang="en-US" dirty="0"/>
          </a:p>
        </p:txBody>
      </p:sp>
      <p:sp>
        <p:nvSpPr>
          <p:cNvPr id="25" name="Tijdelijke aanduiding voor afbeelding 10"/>
          <p:cNvSpPr>
            <a:spLocks noGrp="1"/>
          </p:cNvSpPr>
          <p:nvPr>
            <p:ph type="pic" sz="quarter" idx="22" hasCustomPrompt="1"/>
          </p:nvPr>
        </p:nvSpPr>
        <p:spPr>
          <a:xfrm>
            <a:off x="8104086" y="2926080"/>
            <a:ext cx="2024049" cy="82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</a:lstStyle>
          <a:p>
            <a:r>
              <a:rPr lang="nl-NL" dirty="0"/>
              <a:t>Image</a:t>
            </a:r>
            <a:endParaRPr lang="en-US" dirty="0"/>
          </a:p>
        </p:txBody>
      </p:sp>
      <p:sp>
        <p:nvSpPr>
          <p:cNvPr id="26" name="Tijdelijke aanduiding voor afbeelding 10"/>
          <p:cNvSpPr>
            <a:spLocks noGrp="1"/>
          </p:cNvSpPr>
          <p:nvPr>
            <p:ph type="pic" sz="quarter" idx="23" hasCustomPrompt="1"/>
          </p:nvPr>
        </p:nvSpPr>
        <p:spPr>
          <a:xfrm>
            <a:off x="10123752" y="2926080"/>
            <a:ext cx="2068248" cy="82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</a:lstStyle>
          <a:p>
            <a:r>
              <a:rPr lang="nl-NL" dirty="0"/>
              <a:t>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968">
          <p15:clr>
            <a:srgbClr val="FBAE40"/>
          </p15:clr>
        </p15:guide>
        <p15:guide id="2" orient="horz" pos="19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79D5E"/>
                </a:solidFill>
              </a:defRPr>
            </a:lvl1pPr>
          </a:lstStyle>
          <a:p>
            <a:r>
              <a:rPr lang="hu-HU" dirty="0"/>
              <a:t>Mintacím szerkesztése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DFFA-4871-4DD8-997C-3CCB44B4D1E3}" type="datetime1">
              <a:rPr lang="en-GB" smtClean="0"/>
              <a:t>12/09/2019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5852-3652-42FC-BEC6-A8AE2A6AC1A1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093296"/>
            <a:ext cx="3059385" cy="67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048" y="5997860"/>
            <a:ext cx="2975175" cy="72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1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45F2-D3FA-4EF0-9CE9-216376A36CDE}" type="datetime1">
              <a:rPr lang="en-GB" smtClean="0"/>
              <a:t>12/09/2019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5852-3652-42FC-BEC6-A8AE2A6AC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34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79D5E"/>
                </a:solidFill>
              </a:defRPr>
            </a:lvl1pPr>
          </a:lstStyle>
          <a:p>
            <a:r>
              <a:rPr lang="hu-HU" dirty="0"/>
              <a:t>Mintacím szerkesztése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2C94-89D3-4E50-B059-28EA42A4B9A1}" type="datetime1">
              <a:rPr lang="en-GB" smtClean="0"/>
              <a:t>12/09/2019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5852-3652-42FC-BEC6-A8AE2A6AC1A1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093296"/>
            <a:ext cx="3059385" cy="67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048" y="5997860"/>
            <a:ext cx="2975175" cy="72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9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F8A91-D073-477D-86AA-DA3BA4991786}" type="datetime1">
              <a:rPr lang="en-GB" smtClean="0"/>
              <a:t>12/09/2019</a:t>
            </a:fld>
            <a:endParaRPr lang="en-GB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5852-3652-42FC-BEC6-A8AE2A6AC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84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4031-56A1-49C6-90A7-F732F4BA862C}" type="datetime1">
              <a:rPr lang="en-GB" smtClean="0"/>
              <a:t>12/09/2019</a:t>
            </a:fld>
            <a:endParaRPr lang="en-GB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5852-3652-42FC-BEC6-A8AE2A6AC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98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38F2-1415-4208-AEE9-9A749226E79A}" type="datetime1">
              <a:rPr lang="en-GB" smtClean="0"/>
              <a:t>12/09/2019</a:t>
            </a:fld>
            <a:endParaRPr lang="en-GB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5852-3652-42FC-BEC6-A8AE2A6AC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61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4BF6-4D79-4167-9ABB-B474F4B37E79}" type="datetime1">
              <a:rPr lang="en-GB" smtClean="0"/>
              <a:t>12/09/2019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5852-3652-42FC-BEC6-A8AE2A6AC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759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41E9-7A70-417C-91BE-83CDF7C0BD83}" type="datetime1">
              <a:rPr lang="en-GB" smtClean="0"/>
              <a:t>12/09/2019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5852-3652-42FC-BEC6-A8AE2A6AC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70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806DA-05BB-46A1-9D9D-2A14D3FB4ACD}" type="datetime1">
              <a:rPr lang="en-GB" smtClean="0"/>
              <a:t>12/09/2019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45852-3652-42FC-BEC6-A8AE2A6AC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83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7.jpeg"/><Relationship Id="rId7" Type="http://schemas.openxmlformats.org/officeDocument/2006/relationships/image" Target="../media/image33.png"/><Relationship Id="rId12" Type="http://schemas.openxmlformats.org/officeDocument/2006/relationships/image" Target="../media/image84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11.jpeg"/><Relationship Id="rId5" Type="http://schemas.openxmlformats.org/officeDocument/2006/relationships/image" Target="../media/image16.jpeg"/><Relationship Id="rId10" Type="http://schemas.openxmlformats.org/officeDocument/2006/relationships/image" Target="../media/image47.png"/><Relationship Id="rId4" Type="http://schemas.openxmlformats.org/officeDocument/2006/relationships/image" Target="../media/image39.png"/><Relationship Id="rId9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26" Type="http://schemas.openxmlformats.org/officeDocument/2006/relationships/image" Target="../media/image32.png"/><Relationship Id="rId39" Type="http://schemas.openxmlformats.org/officeDocument/2006/relationships/image" Target="../media/image45.jpeg"/><Relationship Id="rId21" Type="http://schemas.openxmlformats.org/officeDocument/2006/relationships/image" Target="../media/image27.png"/><Relationship Id="rId34" Type="http://schemas.openxmlformats.org/officeDocument/2006/relationships/image" Target="../media/image40.jpeg"/><Relationship Id="rId42" Type="http://schemas.openxmlformats.org/officeDocument/2006/relationships/image" Target="../media/image48.png"/><Relationship Id="rId47" Type="http://schemas.openxmlformats.org/officeDocument/2006/relationships/image" Target="../media/image53.jpeg"/><Relationship Id="rId50" Type="http://schemas.openxmlformats.org/officeDocument/2006/relationships/image" Target="../media/image56.png"/><Relationship Id="rId55" Type="http://schemas.openxmlformats.org/officeDocument/2006/relationships/image" Target="../media/image61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5" Type="http://schemas.openxmlformats.org/officeDocument/2006/relationships/image" Target="../media/image31.jpeg"/><Relationship Id="rId33" Type="http://schemas.openxmlformats.org/officeDocument/2006/relationships/image" Target="../media/image39.png"/><Relationship Id="rId38" Type="http://schemas.openxmlformats.org/officeDocument/2006/relationships/image" Target="../media/image44.jpeg"/><Relationship Id="rId46" Type="http://schemas.openxmlformats.org/officeDocument/2006/relationships/image" Target="../media/image52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jpeg"/><Relationship Id="rId20" Type="http://schemas.openxmlformats.org/officeDocument/2006/relationships/image" Target="../media/image26.jpeg"/><Relationship Id="rId29" Type="http://schemas.openxmlformats.org/officeDocument/2006/relationships/image" Target="../media/image35.jpeg"/><Relationship Id="rId41" Type="http://schemas.openxmlformats.org/officeDocument/2006/relationships/image" Target="../media/image47.png"/><Relationship Id="rId54" Type="http://schemas.openxmlformats.org/officeDocument/2006/relationships/image" Target="../media/image6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24" Type="http://schemas.openxmlformats.org/officeDocument/2006/relationships/image" Target="../media/image30.png"/><Relationship Id="rId32" Type="http://schemas.openxmlformats.org/officeDocument/2006/relationships/image" Target="../media/image38.jpeg"/><Relationship Id="rId37" Type="http://schemas.openxmlformats.org/officeDocument/2006/relationships/image" Target="../media/image43.jpeg"/><Relationship Id="rId40" Type="http://schemas.openxmlformats.org/officeDocument/2006/relationships/image" Target="../media/image46.jpeg"/><Relationship Id="rId45" Type="http://schemas.openxmlformats.org/officeDocument/2006/relationships/image" Target="../media/image51.png"/><Relationship Id="rId53" Type="http://schemas.openxmlformats.org/officeDocument/2006/relationships/image" Target="../media/image59.jpe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23" Type="http://schemas.openxmlformats.org/officeDocument/2006/relationships/image" Target="../media/image29.jpeg"/><Relationship Id="rId28" Type="http://schemas.openxmlformats.org/officeDocument/2006/relationships/image" Target="../media/image34.png"/><Relationship Id="rId36" Type="http://schemas.openxmlformats.org/officeDocument/2006/relationships/image" Target="../media/image42.jpeg"/><Relationship Id="rId49" Type="http://schemas.openxmlformats.org/officeDocument/2006/relationships/image" Target="../media/image55.jpe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31" Type="http://schemas.openxmlformats.org/officeDocument/2006/relationships/image" Target="../media/image37.jpeg"/><Relationship Id="rId44" Type="http://schemas.openxmlformats.org/officeDocument/2006/relationships/image" Target="../media/image50.jpeg"/><Relationship Id="rId52" Type="http://schemas.openxmlformats.org/officeDocument/2006/relationships/image" Target="../media/image58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Relationship Id="rId22" Type="http://schemas.openxmlformats.org/officeDocument/2006/relationships/image" Target="../media/image28.jpe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jpeg"/><Relationship Id="rId43" Type="http://schemas.openxmlformats.org/officeDocument/2006/relationships/image" Target="../media/image49.png"/><Relationship Id="rId48" Type="http://schemas.openxmlformats.org/officeDocument/2006/relationships/image" Target="../media/image54.jpeg"/><Relationship Id="rId56" Type="http://schemas.openxmlformats.org/officeDocument/2006/relationships/image" Target="../media/image62.png"/><Relationship Id="rId8" Type="http://schemas.openxmlformats.org/officeDocument/2006/relationships/image" Target="../media/image14.jpeg"/><Relationship Id="rId51" Type="http://schemas.openxmlformats.org/officeDocument/2006/relationships/image" Target="../media/image57.jpeg"/><Relationship Id="rId3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el 50"/>
          <p:cNvSpPr>
            <a:spLocks noGrp="1"/>
          </p:cNvSpPr>
          <p:nvPr>
            <p:ph type="title"/>
          </p:nvPr>
        </p:nvSpPr>
        <p:spPr>
          <a:xfrm>
            <a:off x="911424" y="705559"/>
            <a:ext cx="10465163" cy="2051367"/>
          </a:xfrm>
        </p:spPr>
        <p:txBody>
          <a:bodyPr>
            <a:normAutofit fontScale="90000"/>
          </a:bodyPr>
          <a:lstStyle/>
          <a:p>
            <a:r>
              <a:rPr lang="hu-HU" sz="4800" b="1" dirty="0">
                <a:solidFill>
                  <a:srgbClr val="1AB15D"/>
                </a:solidFill>
                <a:latin typeface="+mn-lt"/>
                <a:cs typeface="Arial" panose="020B0604020202020204" pitchFamily="34" charset="0"/>
              </a:rPr>
              <a:t>Rugalmas megoldások a fenntartható munkaerőpiacért</a:t>
            </a:r>
            <a:br>
              <a:rPr lang="en-US" sz="3000" b="1" dirty="0">
                <a:solidFill>
                  <a:srgbClr val="1AB15D"/>
                </a:solidFill>
                <a:cs typeface="Arial" panose="020B0604020202020204" pitchFamily="34" charset="0"/>
              </a:rPr>
            </a:br>
            <a:br>
              <a:rPr lang="en-US" sz="3000" dirty="0">
                <a:solidFill>
                  <a:schemeClr val="tx1"/>
                </a:solidFill>
                <a:cs typeface="Arial" panose="020B0604020202020204" pitchFamily="34" charset="0"/>
              </a:rPr>
            </a:br>
            <a:endParaRPr lang="en-US" sz="3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4035" y="2116793"/>
            <a:ext cx="4687085" cy="3672407"/>
          </a:xfrm>
          <a:prstGeom prst="rect">
            <a:avLst/>
          </a:prstGeom>
        </p:spPr>
      </p:pic>
      <p:sp>
        <p:nvSpPr>
          <p:cNvPr id="4" name="Tekstvak 28"/>
          <p:cNvSpPr txBox="1"/>
          <p:nvPr/>
        </p:nvSpPr>
        <p:spPr>
          <a:xfrm>
            <a:off x="919093" y="3470615"/>
            <a:ext cx="3851888" cy="2903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55836"/>
            <a:br>
              <a:rPr lang="en-US" sz="2667" dirty="0">
                <a:solidFill>
                  <a:srgbClr val="4A4A4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3200" b="1" dirty="0">
                <a:solidFill>
                  <a:srgbClr val="4A4A4B"/>
                </a:solidFill>
                <a:latin typeface="+mj-lt"/>
                <a:cs typeface="Calibri" panose="020F0502020204030204" pitchFamily="34" charset="0"/>
              </a:rPr>
              <a:t>Csizmadia Edit</a:t>
            </a:r>
          </a:p>
          <a:p>
            <a:pPr defTabSz="855836"/>
            <a:r>
              <a:rPr lang="hu-HU" sz="3200" b="1" dirty="0">
                <a:solidFill>
                  <a:srgbClr val="4A4A4B"/>
                </a:solidFill>
                <a:latin typeface="+mj-lt"/>
                <a:cs typeface="Calibri" panose="020F0502020204030204" pitchFamily="34" charset="0"/>
              </a:rPr>
              <a:t>BCSDH</a:t>
            </a:r>
          </a:p>
          <a:p>
            <a:pPr defTabSz="855836"/>
            <a:r>
              <a:rPr lang="hu-HU" sz="3200" dirty="0">
                <a:solidFill>
                  <a:srgbClr val="4A4A4B"/>
                </a:solidFill>
                <a:latin typeface="+mj-lt"/>
                <a:cs typeface="Calibri" panose="020F0502020204030204" pitchFamily="34" charset="0"/>
              </a:rPr>
              <a:t>Szakmai vezető</a:t>
            </a:r>
          </a:p>
          <a:p>
            <a:pPr defTabSz="855836"/>
            <a:endParaRPr lang="hu-HU" sz="3200" dirty="0">
              <a:solidFill>
                <a:srgbClr val="4A4A4B"/>
              </a:solidFill>
              <a:latin typeface="+mj-lt"/>
              <a:cs typeface="Calibri" panose="020F0502020204030204" pitchFamily="34" charset="0"/>
            </a:endParaRPr>
          </a:p>
          <a:p>
            <a:pPr defTabSz="855836"/>
            <a:r>
              <a:rPr lang="hu-HU" sz="2800" dirty="0">
                <a:solidFill>
                  <a:srgbClr val="4A4A4B"/>
                </a:solidFill>
                <a:latin typeface="+mj-lt"/>
                <a:cs typeface="Calibri" panose="020F0502020204030204" pitchFamily="34" charset="0"/>
              </a:rPr>
              <a:t>Edit.csizmadia@bcsdh.hu</a:t>
            </a:r>
          </a:p>
        </p:txBody>
      </p:sp>
    </p:spTree>
    <p:extLst>
      <p:ext uri="{BB962C8B-B14F-4D97-AF65-F5344CB8AC3E}">
        <p14:creationId xmlns:p14="http://schemas.microsoft.com/office/powerpoint/2010/main" val="2837766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2020 </a:t>
            </a:r>
            <a:r>
              <a:rPr lang="hu-HU" dirty="0"/>
              <a:t>Magyarország – SDG </a:t>
            </a:r>
            <a:r>
              <a:rPr lang="hu-HU" sz="3600" dirty="0"/>
              <a:t>foglalkoztatási célok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06" y="1743213"/>
            <a:ext cx="1485253" cy="148525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012" y="1743213"/>
            <a:ext cx="1485253" cy="148525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218" y="1743213"/>
            <a:ext cx="1485253" cy="148525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26" y="3815274"/>
            <a:ext cx="1485253" cy="148525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126" y="3818632"/>
            <a:ext cx="1485253" cy="1485253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944389" y="3254267"/>
            <a:ext cx="185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latin typeface="+mj-lt"/>
              </a:rPr>
              <a:t>Méltányos bér megteremtése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2250995" y="5258506"/>
            <a:ext cx="3093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latin typeface="+mj-lt"/>
              </a:rPr>
              <a:t>Esélyegyenlőség megteremtése 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3524886" y="3287481"/>
            <a:ext cx="514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latin typeface="+mj-lt"/>
              </a:rPr>
              <a:t>Szakmák elsajátításának támogatása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8516556" y="3254267"/>
            <a:ext cx="354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latin typeface="+mj-lt"/>
              </a:rPr>
              <a:t>Élethosszig tartó tanulás ösztönzése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6931239" y="5258506"/>
            <a:ext cx="2571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latin typeface="+mj-lt"/>
              </a:rPr>
              <a:t>Női vezetők arányának növelése</a:t>
            </a:r>
          </a:p>
        </p:txBody>
      </p:sp>
    </p:spTree>
    <p:extLst>
      <p:ext uri="{BB962C8B-B14F-4D97-AF65-F5344CB8AC3E}">
        <p14:creationId xmlns:p14="http://schemas.microsoft.com/office/powerpoint/2010/main" val="275656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9615" y="141188"/>
            <a:ext cx="12256477" cy="1325563"/>
          </a:xfrm>
        </p:spPr>
        <p:txBody>
          <a:bodyPr>
            <a:normAutofit/>
          </a:bodyPr>
          <a:lstStyle/>
          <a:p>
            <a:r>
              <a:rPr lang="hu-HU" dirty="0"/>
              <a:t>Munkacsoport, Üzleti reggeli, Action 2020 Fórum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66751"/>
            <a:ext cx="6607076" cy="4351338"/>
          </a:xfrm>
        </p:spPr>
        <p:txBody>
          <a:bodyPr/>
          <a:lstStyle/>
          <a:p>
            <a:r>
              <a:rPr lang="hu-HU" sz="3200" b="1" dirty="0"/>
              <a:t>Kiemelt témák: </a:t>
            </a:r>
          </a:p>
          <a:p>
            <a:pPr lvl="1"/>
            <a:r>
              <a:rPr lang="hu-HU" sz="2800" dirty="0"/>
              <a:t>Készségek és kompetenciák</a:t>
            </a:r>
          </a:p>
          <a:p>
            <a:pPr lvl="1"/>
            <a:r>
              <a:rPr lang="hu-HU" sz="2800" dirty="0"/>
              <a:t>Sokszínűség</a:t>
            </a:r>
          </a:p>
          <a:p>
            <a:pPr lvl="1"/>
            <a:r>
              <a:rPr lang="hu-HU" sz="2800" dirty="0"/>
              <a:t>Itthon maradás</a:t>
            </a:r>
          </a:p>
          <a:p>
            <a:r>
              <a:rPr lang="hu-HU" sz="3200" b="1" dirty="0"/>
              <a:t>40</a:t>
            </a:r>
            <a:r>
              <a:rPr lang="hu-HU" sz="3200" dirty="0"/>
              <a:t> üzleti megoldás</a:t>
            </a:r>
            <a:endParaRPr lang="hu-HU" sz="3200" b="1" dirty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3" b="11245"/>
          <a:stretch/>
        </p:blipFill>
        <p:spPr>
          <a:xfrm>
            <a:off x="7005661" y="1429649"/>
            <a:ext cx="4746724" cy="26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" t="17017" r="3514" b="8105"/>
          <a:stretch/>
        </p:blipFill>
        <p:spPr>
          <a:xfrm>
            <a:off x="159736" y="4634066"/>
            <a:ext cx="4942234" cy="2082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17997" r="2429" b="7155"/>
          <a:stretch/>
        </p:blipFill>
        <p:spPr>
          <a:xfrm>
            <a:off x="6725781" y="4625608"/>
            <a:ext cx="5306483" cy="2081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Kép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80"/>
          <a:stretch/>
        </p:blipFill>
        <p:spPr>
          <a:xfrm>
            <a:off x="4545218" y="3406942"/>
            <a:ext cx="2737317" cy="2107370"/>
          </a:xfrm>
          <a:prstGeom prst="ellipse">
            <a:avLst/>
          </a:prstGeom>
          <a:ln w="63500" cap="rnd">
            <a:solidFill>
              <a:srgbClr val="279D5E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70901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0641" y="0"/>
            <a:ext cx="10515600" cy="1325563"/>
          </a:xfrm>
        </p:spPr>
        <p:txBody>
          <a:bodyPr/>
          <a:lstStyle/>
          <a:p>
            <a:r>
              <a:rPr lang="hu-HU" dirty="0"/>
              <a:t>Készségek, kompetenciák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694222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Kérdés</a:t>
            </a:r>
            <a:r>
              <a:rPr lang="hu-HU" dirty="0"/>
              <a:t>: Milyen készségekre és kompetenciákra van és lesz szüksége a munkavállalóknak, és </a:t>
            </a:r>
            <a:r>
              <a:rPr lang="hu-HU" b="1" dirty="0"/>
              <a:t>mit tehetnek </a:t>
            </a:r>
            <a:r>
              <a:rPr lang="hu-HU" dirty="0"/>
              <a:t>ezek fejlesztéséért a vállalatok?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A </a:t>
            </a:r>
            <a:r>
              <a:rPr lang="hu-HU" b="1" dirty="0"/>
              <a:t>digitalizáció</a:t>
            </a:r>
            <a:r>
              <a:rPr lang="hu-HU" dirty="0"/>
              <a:t> jelentős változásokat hoz</a:t>
            </a:r>
          </a:p>
          <a:p>
            <a:r>
              <a:rPr lang="hu-HU" dirty="0"/>
              <a:t>„</a:t>
            </a:r>
            <a:r>
              <a:rPr lang="hu-HU" dirty="0" err="1"/>
              <a:t>Just</a:t>
            </a:r>
            <a:r>
              <a:rPr lang="hu-HU" dirty="0"/>
              <a:t> in </a:t>
            </a:r>
            <a:r>
              <a:rPr lang="hu-HU" dirty="0" err="1"/>
              <a:t>time</a:t>
            </a:r>
            <a:r>
              <a:rPr lang="hu-HU" dirty="0"/>
              <a:t>” tanulás</a:t>
            </a:r>
          </a:p>
          <a:p>
            <a:r>
              <a:rPr lang="hu-HU" dirty="0"/>
              <a:t>Készségeket, kompetenciákat várnak el a munkáltatók </a:t>
            </a:r>
            <a:r>
              <a:rPr lang="hu-HU" dirty="0" err="1"/>
              <a:t>vs</a:t>
            </a:r>
            <a:r>
              <a:rPr lang="hu-HU" dirty="0"/>
              <a:t>. élethosszig tartó tanulás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306" y="2259137"/>
            <a:ext cx="3099301" cy="309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53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5028" y="-149880"/>
            <a:ext cx="10515600" cy="1325563"/>
          </a:xfrm>
        </p:spPr>
        <p:txBody>
          <a:bodyPr/>
          <a:lstStyle/>
          <a:p>
            <a:r>
              <a:rPr lang="hu-HU" dirty="0"/>
              <a:t>Sokszínűség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5253111" cy="4351338"/>
          </a:xfrm>
        </p:spPr>
        <p:txBody>
          <a:bodyPr/>
          <a:lstStyle/>
          <a:p>
            <a:r>
              <a:rPr lang="hu-HU" dirty="0"/>
              <a:t>Sokszínűség, mint </a:t>
            </a:r>
            <a:r>
              <a:rPr lang="hu-HU" b="1" dirty="0"/>
              <a:t>lehetőség</a:t>
            </a:r>
            <a:r>
              <a:rPr lang="hu-HU" dirty="0"/>
              <a:t> a munkába bevonás növelésére.</a:t>
            </a:r>
          </a:p>
          <a:p>
            <a:r>
              <a:rPr lang="hu-HU" dirty="0"/>
              <a:t>Hátrányos helyzetű csoportok</a:t>
            </a:r>
          </a:p>
          <a:p>
            <a:r>
              <a:rPr lang="hu-HU" b="1" dirty="0"/>
              <a:t>Atipikus</a:t>
            </a:r>
            <a:r>
              <a:rPr lang="hu-HU" dirty="0"/>
              <a:t> foglalkoztatási formák</a:t>
            </a:r>
          </a:p>
          <a:p>
            <a:r>
              <a:rPr lang="hu-HU" dirty="0"/>
              <a:t>Újfajta </a:t>
            </a:r>
            <a:r>
              <a:rPr lang="hu-HU" b="1" dirty="0"/>
              <a:t>szemléletmód </a:t>
            </a:r>
            <a:r>
              <a:rPr lang="hu-HU" dirty="0"/>
              <a:t>a vezetők részéről</a:t>
            </a:r>
          </a:p>
          <a:p>
            <a:r>
              <a:rPr lang="hu-HU" b="1" dirty="0"/>
              <a:t>Bizalom </a:t>
            </a:r>
            <a:r>
              <a:rPr lang="hu-HU" dirty="0"/>
              <a:t>szerepe</a:t>
            </a:r>
            <a:endParaRPr lang="hu-HU" b="1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961" y="1825625"/>
            <a:ext cx="4079736" cy="305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68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561" y="-236404"/>
            <a:ext cx="10515600" cy="1325563"/>
          </a:xfrm>
        </p:spPr>
        <p:txBody>
          <a:bodyPr/>
          <a:lstStyle/>
          <a:p>
            <a:r>
              <a:rPr lang="hu-HU"/>
              <a:t>Itthon maradás …. </a:t>
            </a:r>
            <a:r>
              <a:rPr lang="hu-HU" sz="3000"/>
              <a:t>és haza vonzás</a:t>
            </a:r>
            <a:endParaRPr lang="hu-HU" sz="3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7185" y="987972"/>
            <a:ext cx="11564815" cy="54436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sz="3800" b="1" dirty="0"/>
              <a:t>Munkaerő-piaci körkép </a:t>
            </a:r>
          </a:p>
          <a:p>
            <a:pPr marL="0" indent="0">
              <a:buNone/>
            </a:pPr>
            <a:r>
              <a:rPr lang="hu-HU" sz="3200" dirty="0"/>
              <a:t>munkanélküliség </a:t>
            </a:r>
            <a:r>
              <a:rPr lang="hu-HU" sz="3200" dirty="0" err="1"/>
              <a:t>vs</a:t>
            </a:r>
            <a:r>
              <a:rPr lang="hu-HU" sz="3200" dirty="0"/>
              <a:t>. közfoglalkoztatás </a:t>
            </a:r>
            <a:r>
              <a:rPr lang="hu-HU" sz="3200" dirty="0" err="1"/>
              <a:t>vs</a:t>
            </a:r>
            <a:r>
              <a:rPr lang="hu-HU" sz="3200" dirty="0"/>
              <a:t>. munkaerőhiány </a:t>
            </a:r>
            <a:r>
              <a:rPr lang="hu-HU" sz="3200" dirty="0" err="1"/>
              <a:t>vs</a:t>
            </a:r>
            <a:r>
              <a:rPr lang="hu-HU" sz="3200" dirty="0"/>
              <a:t>. elvándorlás</a:t>
            </a:r>
          </a:p>
          <a:p>
            <a:pPr marL="0" indent="0">
              <a:buNone/>
            </a:pPr>
            <a:endParaRPr lang="hu-HU" sz="3200" dirty="0"/>
          </a:p>
          <a:p>
            <a:pPr marL="0" indent="0">
              <a:buNone/>
            </a:pPr>
            <a:r>
              <a:rPr lang="hu-HU" sz="3800" b="1" dirty="0"/>
              <a:t>Migrációs potenciál</a:t>
            </a:r>
          </a:p>
          <a:p>
            <a:r>
              <a:rPr lang="pt-BR" sz="3200" dirty="0"/>
              <a:t>14-19% körül ingadozik </a:t>
            </a:r>
          </a:p>
          <a:p>
            <a:r>
              <a:rPr lang="hu-HU" sz="3200" dirty="0"/>
              <a:t>Különbségek a fizikai és a szellemi foglalkozású munkavállalók, illetve korcsoportok között (fiataloknál 40% körüli)</a:t>
            </a:r>
          </a:p>
          <a:p>
            <a:r>
              <a:rPr lang="hu-HU" sz="3200" dirty="0"/>
              <a:t>Hazatérést motiváló tényezők</a:t>
            </a:r>
          </a:p>
          <a:p>
            <a:endParaRPr lang="hu-HU" sz="3200" dirty="0"/>
          </a:p>
          <a:p>
            <a:pPr marL="0" indent="0">
              <a:buNone/>
            </a:pPr>
            <a:r>
              <a:rPr lang="hu-HU" sz="3800" b="1" dirty="0"/>
              <a:t>Intézkedések </a:t>
            </a:r>
          </a:p>
          <a:p>
            <a:r>
              <a:rPr lang="hu-HU" sz="3200" dirty="0"/>
              <a:t>Kormányzat</a:t>
            </a:r>
          </a:p>
          <a:p>
            <a:r>
              <a:rPr lang="hu-HU" sz="3200" dirty="0"/>
              <a:t>Oktatás</a:t>
            </a:r>
          </a:p>
          <a:p>
            <a:r>
              <a:rPr lang="hu-HU" sz="3200" dirty="0"/>
              <a:t>Civilek</a:t>
            </a:r>
          </a:p>
          <a:p>
            <a:r>
              <a:rPr lang="hu-HU" sz="3200" b="1" dirty="0"/>
              <a:t>Vállalati szektor</a:t>
            </a:r>
          </a:p>
          <a:p>
            <a:pPr marL="0" indent="0">
              <a:buNone/>
            </a:pPr>
            <a:r>
              <a:rPr lang="hu-HU" sz="3200" dirty="0"/>
              <a:t>	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960" y="4089760"/>
            <a:ext cx="5062855" cy="185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95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BCSDH ajánlásai az üzleti szféra számára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582618"/>
            <a:ext cx="10515600" cy="471744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dirty="0"/>
              <a:t>A munkavállalók </a:t>
            </a:r>
            <a:r>
              <a:rPr lang="hu-HU" b="1" dirty="0"/>
              <a:t>élethosszig tartó fejlődésének </a:t>
            </a:r>
            <a:r>
              <a:rPr lang="hu-HU" dirty="0"/>
              <a:t>és a változó elvárásoknak való megfelelés proaktív támogatása</a:t>
            </a:r>
          </a:p>
          <a:p>
            <a:pPr marL="514350" lvl="0" indent="-514350">
              <a:buFont typeface="+mj-lt"/>
              <a:buAutoNum type="arabicPeriod"/>
            </a:pPr>
            <a:endParaRPr lang="hu-HU" dirty="0"/>
          </a:p>
          <a:p>
            <a:pPr marL="514350" lvl="0" indent="-514350">
              <a:buFont typeface="+mj-lt"/>
              <a:buAutoNum type="arabicPeriod"/>
            </a:pPr>
            <a:r>
              <a:rPr lang="hu-HU" b="1" dirty="0"/>
              <a:t>Élethelyzethez illeszkedő foglalkoztatási rendszerek </a:t>
            </a:r>
            <a:r>
              <a:rPr lang="hu-HU" dirty="0"/>
              <a:t>kialakítása és megvalósítása</a:t>
            </a:r>
          </a:p>
          <a:p>
            <a:pPr marL="514350" lvl="0" indent="-514350">
              <a:buFont typeface="+mj-lt"/>
              <a:buAutoNum type="arabicPeriod"/>
            </a:pPr>
            <a:endParaRPr lang="hu-HU" dirty="0"/>
          </a:p>
          <a:p>
            <a:pPr marL="514350" lvl="0" indent="-514350">
              <a:buFont typeface="+mj-lt"/>
              <a:buAutoNum type="arabicPeriod"/>
            </a:pPr>
            <a:r>
              <a:rPr lang="hu-HU" dirty="0"/>
              <a:t>A </a:t>
            </a:r>
            <a:r>
              <a:rPr lang="hu-HU" b="1" dirty="0"/>
              <a:t>nők karrierútjának </a:t>
            </a:r>
            <a:r>
              <a:rPr lang="hu-HU" dirty="0"/>
              <a:t>támogatása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01528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vállalatoknak már vannak megoldásaik!</a:t>
            </a:r>
          </a:p>
        </p:txBody>
      </p:sp>
      <p:pic>
        <p:nvPicPr>
          <p:cNvPr id="5" name="Picture 7" descr="C:\Users\BCSDH\Dropbox\Tagság\Logok\BASF\BASFw_wh100lg_3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637" y="3314727"/>
            <a:ext cx="2120484" cy="105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BCSDH\Dropbox\Tagság\Logok\Budapest_Airport\bu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480" y="1724798"/>
            <a:ext cx="2603708" cy="114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BCSDH\Dropbox\Tagság\Logok\Future FM\Futur_FM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149" y="1758462"/>
            <a:ext cx="2503011" cy="114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NV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4269" y="4880772"/>
            <a:ext cx="3289652" cy="946204"/>
          </a:xfrm>
          <a:prstGeom prst="rect">
            <a:avLst/>
          </a:prstGeom>
          <a:noFill/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918" y="4629601"/>
            <a:ext cx="1942231" cy="1434736"/>
          </a:xfrm>
          <a:prstGeom prst="rect">
            <a:avLst/>
          </a:prstGeom>
        </p:spPr>
      </p:pic>
      <p:pic>
        <p:nvPicPr>
          <p:cNvPr id="10" name="Picture 2" descr="C:\Users\BCSDH\Dropbox\Tagság\Logok\K&amp;H\KH logo cian alap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" y="3265349"/>
            <a:ext cx="1139836" cy="113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035" y="3363783"/>
            <a:ext cx="2014920" cy="1010249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107" y="3552294"/>
            <a:ext cx="1673811" cy="746063"/>
          </a:xfrm>
          <a:prstGeom prst="rect">
            <a:avLst/>
          </a:prstGeom>
        </p:spPr>
      </p:pic>
      <p:pic>
        <p:nvPicPr>
          <p:cNvPr id="13" name="Picture 21" descr="C:\Users\BCSDH\Dropbox\Tagság\Logok\McDonald's\McDonald's_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878" y="4834405"/>
            <a:ext cx="1655584" cy="114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BCSDH\Dropbox\Tagság\Logok\Dreher\Dreher_logo_keretnelkul_kicsi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959" y="1700229"/>
            <a:ext cx="1684881" cy="137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97" y="1857027"/>
            <a:ext cx="3289652" cy="88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87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hu-HU" dirty="0"/>
              <a:t>1. ALTEO – Élethosszig tartó fejlődés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43818"/>
            <a:ext cx="60769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  <a:p>
            <a:r>
              <a:rPr lang="hu-HU" dirty="0"/>
              <a:t>ALTEO Akadémia célja az iparági és szakmai változások követése, szakmai tapasztalatok megosztása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Belső Képzési Nap: újonnan bekerülő munkavállalók könnyebb beilleszkedését és a társterületek alaposabb megismerését segíti elő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0" y="2675414"/>
            <a:ext cx="4937760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00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5989" y="93278"/>
            <a:ext cx="11007811" cy="1325563"/>
          </a:xfrm>
        </p:spPr>
        <p:txBody>
          <a:bodyPr/>
          <a:lstStyle/>
          <a:p>
            <a:r>
              <a:rPr lang="hu-HU" dirty="0"/>
              <a:t>2. Randstad –</a:t>
            </a:r>
            <a:r>
              <a:rPr lang="hu-HU" sz="3600" dirty="0"/>
              <a:t>Élethelyzethez illeszkedő foglalkoztatás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5989" y="1318997"/>
            <a:ext cx="7560276" cy="4674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Rugalmas munkavégzés:</a:t>
            </a:r>
          </a:p>
          <a:p>
            <a:r>
              <a:rPr lang="hu-HU" dirty="0"/>
              <a:t>lehetőség az otthoni munkavégzésre</a:t>
            </a:r>
          </a:p>
          <a:p>
            <a:r>
              <a:rPr lang="hu-HU" dirty="0"/>
              <a:t>távmunka</a:t>
            </a:r>
          </a:p>
          <a:p>
            <a:r>
              <a:rPr lang="hu-HU" dirty="0"/>
              <a:t>rugalmas munkaidő</a:t>
            </a:r>
          </a:p>
          <a:p>
            <a:r>
              <a:rPr lang="hu-HU" dirty="0"/>
              <a:t>részmunkaidős lehetőségek</a:t>
            </a:r>
          </a:p>
          <a:p>
            <a:r>
              <a:rPr lang="hu-HU" dirty="0"/>
              <a:t>kismamák visszatérésének támogatása</a:t>
            </a:r>
          </a:p>
          <a:p>
            <a:r>
              <a:rPr lang="hu-HU" dirty="0"/>
              <a:t>Részmunkaidőben gyakornokok dolgoznak, de keresik a nyugdíjasokat, kismamákat, megváltozott munkaképességűeket is.</a:t>
            </a: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454" y="1647657"/>
            <a:ext cx="4257657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33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9110" y="204915"/>
            <a:ext cx="10515600" cy="1325563"/>
          </a:xfrm>
        </p:spPr>
        <p:txBody>
          <a:bodyPr/>
          <a:lstStyle/>
          <a:p>
            <a:r>
              <a:rPr lang="hu-HU" dirty="0"/>
              <a:t>2. </a:t>
            </a:r>
            <a:r>
              <a:rPr lang="hu-HU" dirty="0" err="1"/>
              <a:t>Rossmann</a:t>
            </a:r>
            <a:r>
              <a:rPr lang="hu-HU" dirty="0"/>
              <a:t> - </a:t>
            </a:r>
            <a:r>
              <a:rPr lang="hu-HU" sz="3600" dirty="0"/>
              <a:t>Megváltozott munkaképességűek alkalmazása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70079"/>
            <a:ext cx="7315200" cy="4306884"/>
          </a:xfrm>
        </p:spPr>
        <p:txBody>
          <a:bodyPr/>
          <a:lstStyle/>
          <a:p>
            <a:r>
              <a:rPr lang="hu-HU" sz="2400" dirty="0"/>
              <a:t>Munkakörök megkeresése - logisztika, központ, boltok</a:t>
            </a:r>
          </a:p>
          <a:p>
            <a:r>
              <a:rPr lang="hu-HU" sz="2400" dirty="0"/>
              <a:t>Nyílt napok - kiválasztás</a:t>
            </a:r>
          </a:p>
          <a:p>
            <a:r>
              <a:rPr lang="hu-HU" sz="2400" dirty="0"/>
              <a:t>Érzékenyítő tréning, Esélyegyenlőségi terv a </a:t>
            </a:r>
            <a:r>
              <a:rPr lang="hu-HU" sz="2400" dirty="0" err="1"/>
              <a:t>Salva</a:t>
            </a:r>
            <a:r>
              <a:rPr lang="hu-HU" sz="2400" dirty="0"/>
              <a:t> Vitával</a:t>
            </a:r>
          </a:p>
          <a:p>
            <a:r>
              <a:rPr lang="hu-HU" sz="2400" dirty="0"/>
              <a:t>Fogyatékosság-barát Munkahely </a:t>
            </a:r>
          </a:p>
          <a:p>
            <a:r>
              <a:rPr lang="hu-HU" sz="2400" dirty="0"/>
              <a:t>CSR Hungary Díj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488" y="3291840"/>
            <a:ext cx="4731456" cy="272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12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3"/>
          <p:cNvSpPr txBox="1">
            <a:spLocks/>
          </p:cNvSpPr>
          <p:nvPr/>
        </p:nvSpPr>
        <p:spPr>
          <a:xfrm>
            <a:off x="0" y="-85963"/>
            <a:ext cx="11538069" cy="953135"/>
          </a:xfrm>
          <a:prstGeom prst="rect">
            <a:avLst/>
          </a:prstGeom>
        </p:spPr>
        <p:txBody>
          <a:bodyPr/>
          <a:lstStyle>
            <a:lvl1pPr algn="l" defTabSz="8229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3200" b="1" dirty="0"/>
          </a:p>
          <a:p>
            <a:pPr algn="ctr"/>
            <a:r>
              <a:rPr lang="hu-HU" sz="3600" b="1" dirty="0">
                <a:solidFill>
                  <a:srgbClr val="279D5E"/>
                </a:solidFill>
              </a:rPr>
              <a:t>Magyarországi Üzleti Tanács a Fenntartható Fejlődésért (BCSDH)</a:t>
            </a:r>
          </a:p>
          <a:p>
            <a:pPr algn="ctr"/>
            <a:endParaRPr lang="hu-HU" sz="3600" b="1" dirty="0">
              <a:solidFill>
                <a:srgbClr val="279D5E"/>
              </a:solidFill>
            </a:endParaRPr>
          </a:p>
          <a:p>
            <a:pPr algn="ctr"/>
            <a:endParaRPr lang="hu-HU" sz="3200" b="1" dirty="0">
              <a:solidFill>
                <a:srgbClr val="1AB15D"/>
              </a:solidFill>
              <a:cs typeface="Arial" panose="020B0604020202020204" pitchFamily="34" charset="0"/>
            </a:endParaRPr>
          </a:p>
          <a:p>
            <a:pPr algn="ctr"/>
            <a:br>
              <a:rPr lang="en-US" sz="4000" b="1" dirty="0">
                <a:solidFill>
                  <a:srgbClr val="1AB15D"/>
                </a:solidFill>
                <a:cs typeface="Arial" panose="020B0604020202020204" pitchFamily="34" charset="0"/>
              </a:rPr>
            </a:br>
            <a:endParaRPr lang="hu-HU" sz="4000" b="1" dirty="0">
              <a:solidFill>
                <a:srgbClr val="1AB15D"/>
              </a:solidFill>
              <a:cs typeface="Arial" panose="020B0604020202020204" pitchFamily="34" charset="0"/>
            </a:endParaRPr>
          </a:p>
          <a:p>
            <a:pPr algn="ctr"/>
            <a:endParaRPr lang="en-US" sz="4000" dirty="0">
              <a:solidFill>
                <a:prstClr val="black"/>
              </a:solidFill>
            </a:endParaRPr>
          </a:p>
        </p:txBody>
      </p:sp>
      <p:cxnSp>
        <p:nvCxnSpPr>
          <p:cNvPr id="6" name="Rechte verbindingslijn 21"/>
          <p:cNvCxnSpPr/>
          <p:nvPr/>
        </p:nvCxnSpPr>
        <p:spPr>
          <a:xfrm>
            <a:off x="3508555" y="1874520"/>
            <a:ext cx="0" cy="3145536"/>
          </a:xfrm>
          <a:prstGeom prst="line">
            <a:avLst/>
          </a:prstGeom>
          <a:ln w="1905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23"/>
          <p:cNvCxnSpPr/>
          <p:nvPr/>
        </p:nvCxnSpPr>
        <p:spPr>
          <a:xfrm>
            <a:off x="5895419" y="1874520"/>
            <a:ext cx="0" cy="3145536"/>
          </a:xfrm>
          <a:prstGeom prst="line">
            <a:avLst/>
          </a:prstGeom>
          <a:ln w="1905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24"/>
          <p:cNvCxnSpPr/>
          <p:nvPr/>
        </p:nvCxnSpPr>
        <p:spPr>
          <a:xfrm>
            <a:off x="8761335" y="1874520"/>
            <a:ext cx="0" cy="3145536"/>
          </a:xfrm>
          <a:prstGeom prst="line">
            <a:avLst/>
          </a:prstGeom>
          <a:ln w="1905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28"/>
          <p:cNvSpPr txBox="1"/>
          <p:nvPr/>
        </p:nvSpPr>
        <p:spPr>
          <a:xfrm>
            <a:off x="1402223" y="3212977"/>
            <a:ext cx="12557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55857"/>
            <a:r>
              <a:rPr lang="hu-HU" sz="4000" b="1" dirty="0">
                <a:solidFill>
                  <a:srgbClr val="22B167"/>
                </a:solidFill>
              </a:rPr>
              <a:t>90</a:t>
            </a:r>
            <a:br>
              <a:rPr lang="en-US" sz="2000" dirty="0">
                <a:solidFill>
                  <a:srgbClr val="4A4A4B"/>
                </a:solidFill>
              </a:rPr>
            </a:br>
            <a:r>
              <a:rPr lang="hu-HU" sz="2000" dirty="0"/>
              <a:t>tagvállalat</a:t>
            </a:r>
            <a:endParaRPr lang="en-US" sz="2000" dirty="0"/>
          </a:p>
        </p:txBody>
      </p:sp>
      <p:sp>
        <p:nvSpPr>
          <p:cNvPr id="10" name="Tekstvak 30"/>
          <p:cNvSpPr txBox="1"/>
          <p:nvPr/>
        </p:nvSpPr>
        <p:spPr>
          <a:xfrm>
            <a:off x="3546694" y="3217440"/>
            <a:ext cx="2348721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855857"/>
            <a:r>
              <a:rPr lang="hu-HU" sz="2000" b="1" dirty="0">
                <a:solidFill>
                  <a:srgbClr val="22B167"/>
                </a:solidFill>
              </a:rPr>
              <a:t>A magyar GDP </a:t>
            </a:r>
            <a:r>
              <a:rPr lang="en-US" sz="4000" b="1" dirty="0">
                <a:solidFill>
                  <a:srgbClr val="22B167"/>
                </a:solidFill>
              </a:rPr>
              <a:t>30%</a:t>
            </a:r>
            <a:r>
              <a:rPr lang="hu-HU" sz="2000" b="1" dirty="0">
                <a:solidFill>
                  <a:srgbClr val="22B167"/>
                </a:solidFill>
              </a:rPr>
              <a:t>-át</a:t>
            </a:r>
          </a:p>
          <a:p>
            <a:pPr algn="ctr" defTabSz="855857"/>
            <a:r>
              <a:rPr lang="hu-HU" sz="2000" dirty="0"/>
              <a:t>tagjaink termelik</a:t>
            </a:r>
            <a:endParaRPr lang="en-US" sz="2000" dirty="0"/>
          </a:p>
        </p:txBody>
      </p:sp>
      <p:sp>
        <p:nvSpPr>
          <p:cNvPr id="11" name="Tekstvak 31"/>
          <p:cNvSpPr txBox="1"/>
          <p:nvPr/>
        </p:nvSpPr>
        <p:spPr>
          <a:xfrm>
            <a:off x="5933553" y="3217440"/>
            <a:ext cx="3010593" cy="16312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855857"/>
            <a:r>
              <a:rPr lang="hu-HU" sz="2000" b="1" dirty="0">
                <a:solidFill>
                  <a:srgbClr val="22B167"/>
                </a:solidFill>
              </a:rPr>
              <a:t>42</a:t>
            </a:r>
            <a:r>
              <a:rPr lang="en-US" sz="2000" b="1" dirty="0">
                <a:solidFill>
                  <a:srgbClr val="22B167"/>
                </a:solidFill>
              </a:rPr>
              <a:t>7</a:t>
            </a:r>
            <a:r>
              <a:rPr lang="hu-HU" sz="2000" b="1" dirty="0">
                <a:solidFill>
                  <a:srgbClr val="22B167"/>
                </a:solidFill>
              </a:rPr>
              <a:t> 000 </a:t>
            </a:r>
            <a:r>
              <a:rPr lang="hu-HU" sz="2000" dirty="0"/>
              <a:t>alkalmazott a BCSDH tagvállalatainál</a:t>
            </a:r>
            <a:br>
              <a:rPr lang="en-US" sz="2000" dirty="0"/>
            </a:br>
            <a:endParaRPr lang="en-US" sz="2000" dirty="0"/>
          </a:p>
          <a:p>
            <a:pPr defTabSz="855857"/>
            <a:r>
              <a:rPr lang="hu-HU" sz="2000" dirty="0"/>
              <a:t>A magyar foglalkoztatottak</a:t>
            </a:r>
            <a:endParaRPr lang="en-US" sz="2000" dirty="0"/>
          </a:p>
          <a:p>
            <a:pPr defTabSz="855857"/>
            <a:r>
              <a:rPr lang="hu-HU" sz="2000" b="1" dirty="0">
                <a:solidFill>
                  <a:srgbClr val="22B167"/>
                </a:solidFill>
              </a:rPr>
              <a:t>7</a:t>
            </a:r>
            <a:r>
              <a:rPr lang="en-US" sz="2000" b="1" dirty="0">
                <a:solidFill>
                  <a:srgbClr val="22B167"/>
                </a:solidFill>
              </a:rPr>
              <a:t>,2</a:t>
            </a:r>
            <a:r>
              <a:rPr lang="hu-HU" sz="2000" b="1" dirty="0">
                <a:solidFill>
                  <a:srgbClr val="22B167"/>
                </a:solidFill>
              </a:rPr>
              <a:t>1</a:t>
            </a:r>
            <a:r>
              <a:rPr lang="en-US" sz="2000" b="1" dirty="0">
                <a:solidFill>
                  <a:srgbClr val="22B167"/>
                </a:solidFill>
              </a:rPr>
              <a:t>% </a:t>
            </a:r>
            <a:r>
              <a:rPr lang="hu-HU" sz="2000" dirty="0"/>
              <a:t>-a</a:t>
            </a:r>
            <a:endParaRPr lang="en-US" sz="2000" dirty="0"/>
          </a:p>
        </p:txBody>
      </p:sp>
      <p:sp>
        <p:nvSpPr>
          <p:cNvPr id="12" name="Tekstvak 32"/>
          <p:cNvSpPr txBox="1"/>
          <p:nvPr/>
        </p:nvSpPr>
        <p:spPr>
          <a:xfrm>
            <a:off x="8944147" y="3217437"/>
            <a:ext cx="27567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5857"/>
            <a:r>
              <a:rPr lang="en-US" sz="2000" b="1" dirty="0"/>
              <a:t>WBCSD</a:t>
            </a:r>
            <a:r>
              <a:rPr lang="hu-HU" sz="2000" b="1" dirty="0"/>
              <a:t> </a:t>
            </a:r>
            <a:r>
              <a:rPr lang="hu-HU" sz="2000" dirty="0"/>
              <a:t>globális hálózat tagja </a:t>
            </a:r>
          </a:p>
          <a:p>
            <a:pPr defTabSz="855857"/>
            <a:r>
              <a:rPr lang="hu-HU" sz="2000" dirty="0"/>
              <a:t>(67 ország)</a:t>
            </a:r>
            <a:endParaRPr lang="en-US" sz="2000" dirty="0"/>
          </a:p>
        </p:txBody>
      </p:sp>
      <p:pic>
        <p:nvPicPr>
          <p:cNvPr id="13" name="Afbeelding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9585" y="1874521"/>
            <a:ext cx="1644803" cy="1086169"/>
          </a:xfrm>
          <a:prstGeom prst="rect">
            <a:avLst/>
          </a:prstGeom>
        </p:spPr>
      </p:pic>
      <p:pic>
        <p:nvPicPr>
          <p:cNvPr id="15" name="Afbeelding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3" r="-1679"/>
          <a:stretch/>
        </p:blipFill>
        <p:spPr>
          <a:xfrm>
            <a:off x="1492595" y="2031951"/>
            <a:ext cx="1402599" cy="928739"/>
          </a:xfrm>
          <a:prstGeom prst="rect">
            <a:avLst/>
          </a:prstGeom>
        </p:spPr>
      </p:pic>
      <p:pic>
        <p:nvPicPr>
          <p:cNvPr id="16" name="Afbeelding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5977" y="1874521"/>
            <a:ext cx="1644803" cy="1086169"/>
          </a:xfrm>
          <a:prstGeom prst="rect">
            <a:avLst/>
          </a:prstGeom>
        </p:spPr>
      </p:pic>
      <p:pic>
        <p:nvPicPr>
          <p:cNvPr id="17" name="Afbeelding 4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960"/>
          <a:stretch/>
        </p:blipFill>
        <p:spPr>
          <a:xfrm>
            <a:off x="8908179" y="2015199"/>
            <a:ext cx="2271279" cy="945490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B035AEE2-7632-4D09-BA3C-86734C0F4036}"/>
              </a:ext>
            </a:extLst>
          </p:cNvPr>
          <p:cNvSpPr/>
          <p:nvPr/>
        </p:nvSpPr>
        <p:spPr>
          <a:xfrm>
            <a:off x="3284073" y="5310954"/>
            <a:ext cx="6498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/>
              <a:t>„Az első számú vezetők értékteremtő közössége”</a:t>
            </a:r>
          </a:p>
        </p:txBody>
      </p:sp>
    </p:spTree>
    <p:extLst>
      <p:ext uri="{BB962C8B-B14F-4D97-AF65-F5344CB8AC3E}">
        <p14:creationId xmlns:p14="http://schemas.microsoft.com/office/powerpoint/2010/main" val="85154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4325" y="-12309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hu-HU" sz="3600" dirty="0"/>
              <a:t>3. Shell Hungary Zrt.– Nők karrierútjának támogatása</a:t>
            </a:r>
          </a:p>
        </p:txBody>
      </p:sp>
      <p:sp>
        <p:nvSpPr>
          <p:cNvPr id="6" name="Freeform 23"/>
          <p:cNvSpPr/>
          <p:nvPr/>
        </p:nvSpPr>
        <p:spPr>
          <a:xfrm>
            <a:off x="2738102" y="799518"/>
            <a:ext cx="3121277" cy="3109695"/>
          </a:xfrm>
          <a:custGeom>
            <a:avLst/>
            <a:gdLst>
              <a:gd name="connsiteX0" fmla="*/ 0 w 1963813"/>
              <a:gd name="connsiteY0" fmla="*/ 1963813 h 1963813"/>
              <a:gd name="connsiteX1" fmla="*/ 575190 w 1963813"/>
              <a:gd name="connsiteY1" fmla="*/ 575188 h 1963813"/>
              <a:gd name="connsiteX2" fmla="*/ 1963817 w 1963813"/>
              <a:gd name="connsiteY2" fmla="*/ 3 h 1963813"/>
              <a:gd name="connsiteX3" fmla="*/ 1963813 w 1963813"/>
              <a:gd name="connsiteY3" fmla="*/ 1963813 h 1963813"/>
              <a:gd name="connsiteX4" fmla="*/ 0 w 1963813"/>
              <a:gd name="connsiteY4" fmla="*/ 1963813 h 196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3813" h="1963813">
                <a:moveTo>
                  <a:pt x="0" y="1963813"/>
                </a:moveTo>
                <a:cubicBezTo>
                  <a:pt x="1" y="1442977"/>
                  <a:pt x="206902" y="943474"/>
                  <a:pt x="575190" y="575188"/>
                </a:cubicBezTo>
                <a:cubicBezTo>
                  <a:pt x="943477" y="206902"/>
                  <a:pt x="1442981" y="2"/>
                  <a:pt x="1963817" y="3"/>
                </a:cubicBezTo>
                <a:cubicBezTo>
                  <a:pt x="1963816" y="654606"/>
                  <a:pt x="1963814" y="1309210"/>
                  <a:pt x="1963813" y="1963813"/>
                </a:cubicBezTo>
                <a:lnTo>
                  <a:pt x="0" y="196381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4757" tIns="674754" rIns="99568" bIns="99568" numCol="1" spcCol="1270" anchor="t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2000" b="1" kern="1200" dirty="0">
              <a:solidFill>
                <a:srgbClr val="C00000"/>
              </a:solidFill>
            </a:endParaRPr>
          </a:p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000" b="1" kern="1200" dirty="0">
                <a:solidFill>
                  <a:srgbClr val="C00000"/>
                </a:solidFill>
              </a:rPr>
              <a:t>    Elkötelezettség,                	célok megfogalmazása</a:t>
            </a:r>
            <a:endParaRPr lang="en-US" sz="2000" b="1" kern="1200" dirty="0">
              <a:solidFill>
                <a:srgbClr val="C00000"/>
              </a:solidFill>
            </a:endParaRPr>
          </a:p>
        </p:txBody>
      </p:sp>
      <p:sp>
        <p:nvSpPr>
          <p:cNvPr id="7" name="Freeform 28"/>
          <p:cNvSpPr/>
          <p:nvPr/>
        </p:nvSpPr>
        <p:spPr>
          <a:xfrm>
            <a:off x="5749862" y="799517"/>
            <a:ext cx="3091190" cy="3109698"/>
          </a:xfrm>
          <a:custGeom>
            <a:avLst/>
            <a:gdLst>
              <a:gd name="connsiteX0" fmla="*/ 0 w 1963813"/>
              <a:gd name="connsiteY0" fmla="*/ 1963813 h 1963813"/>
              <a:gd name="connsiteX1" fmla="*/ 575190 w 1963813"/>
              <a:gd name="connsiteY1" fmla="*/ 575188 h 1963813"/>
              <a:gd name="connsiteX2" fmla="*/ 1963817 w 1963813"/>
              <a:gd name="connsiteY2" fmla="*/ 3 h 1963813"/>
              <a:gd name="connsiteX3" fmla="*/ 1963813 w 1963813"/>
              <a:gd name="connsiteY3" fmla="*/ 1963813 h 1963813"/>
              <a:gd name="connsiteX4" fmla="*/ 0 w 1963813"/>
              <a:gd name="connsiteY4" fmla="*/ 1963813 h 196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3813" h="1963813">
                <a:moveTo>
                  <a:pt x="0" y="0"/>
                </a:moveTo>
                <a:cubicBezTo>
                  <a:pt x="520836" y="1"/>
                  <a:pt x="1020339" y="206902"/>
                  <a:pt x="1388625" y="575190"/>
                </a:cubicBezTo>
                <a:cubicBezTo>
                  <a:pt x="1756911" y="943477"/>
                  <a:pt x="1963811" y="1442981"/>
                  <a:pt x="1963810" y="1963816"/>
                </a:cubicBezTo>
                <a:cubicBezTo>
                  <a:pt x="1309207" y="1963815"/>
                  <a:pt x="654603" y="1963813"/>
                  <a:pt x="0" y="1963813"/>
                </a:cubicBez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90000"/>
              <a:hueOff val="0"/>
              <a:satOff val="0"/>
              <a:lumOff val="0"/>
              <a:alphaOff val="-13333"/>
            </a:schemeClr>
          </a:fillRef>
          <a:effectRef idx="0">
            <a:schemeClr val="accent4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 spcFirstLastPara="0" vert="horz" wrap="square" lIns="99569" tIns="674757" rIns="674753" bIns="99568" numCol="1" spcCol="1270" anchor="t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2000" b="1" kern="1200" dirty="0">
              <a:solidFill>
                <a:srgbClr val="C00000"/>
              </a:solidFill>
            </a:endParaRPr>
          </a:p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000" b="1" kern="1200" dirty="0">
                <a:solidFill>
                  <a:srgbClr val="C00000"/>
                </a:solidFill>
              </a:rPr>
              <a:t>Karrier fejlesztés, képzés</a:t>
            </a:r>
            <a:endParaRPr lang="en-US" sz="2000" b="1" kern="1200" dirty="0">
              <a:solidFill>
                <a:srgbClr val="C00000"/>
              </a:solidFill>
            </a:endParaRPr>
          </a:p>
        </p:txBody>
      </p:sp>
      <p:sp>
        <p:nvSpPr>
          <p:cNvPr id="8" name="Freeform 30"/>
          <p:cNvSpPr/>
          <p:nvPr/>
        </p:nvSpPr>
        <p:spPr>
          <a:xfrm rot="21600000">
            <a:off x="2738103" y="3864810"/>
            <a:ext cx="3121277" cy="3010775"/>
          </a:xfrm>
          <a:custGeom>
            <a:avLst/>
            <a:gdLst>
              <a:gd name="connsiteX0" fmla="*/ 0 w 1963813"/>
              <a:gd name="connsiteY0" fmla="*/ 1963813 h 1963813"/>
              <a:gd name="connsiteX1" fmla="*/ 575190 w 1963813"/>
              <a:gd name="connsiteY1" fmla="*/ 575188 h 1963813"/>
              <a:gd name="connsiteX2" fmla="*/ 1963817 w 1963813"/>
              <a:gd name="connsiteY2" fmla="*/ 3 h 1963813"/>
              <a:gd name="connsiteX3" fmla="*/ 1963813 w 1963813"/>
              <a:gd name="connsiteY3" fmla="*/ 1963813 h 1963813"/>
              <a:gd name="connsiteX4" fmla="*/ 0 w 1963813"/>
              <a:gd name="connsiteY4" fmla="*/ 1963813 h 196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3813" h="1963813">
                <a:moveTo>
                  <a:pt x="1963813" y="1963813"/>
                </a:moveTo>
                <a:cubicBezTo>
                  <a:pt x="1442977" y="1963812"/>
                  <a:pt x="943474" y="1756911"/>
                  <a:pt x="575188" y="1388623"/>
                </a:cubicBezTo>
                <a:cubicBezTo>
                  <a:pt x="206902" y="1020336"/>
                  <a:pt x="2" y="520832"/>
                  <a:pt x="3" y="-3"/>
                </a:cubicBezTo>
                <a:cubicBezTo>
                  <a:pt x="654606" y="-2"/>
                  <a:pt x="1309210" y="0"/>
                  <a:pt x="1963813" y="0"/>
                </a:cubicBezTo>
                <a:lnTo>
                  <a:pt x="1963813" y="196381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4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674755" tIns="99568" rIns="99567" bIns="674757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b="1" dirty="0">
              <a:solidFill>
                <a:srgbClr val="C00000"/>
              </a:solidFill>
            </a:endParaRPr>
          </a:p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000" b="1" dirty="0">
                <a:solidFill>
                  <a:srgbClr val="C00000"/>
                </a:solidFill>
              </a:rPr>
              <a:t>HR folyamatok és politikák összehangolása</a:t>
            </a:r>
            <a:endParaRPr lang="en-US" sz="2000" b="1" kern="1200" dirty="0">
              <a:solidFill>
                <a:srgbClr val="C00000"/>
              </a:solidFill>
            </a:endParaRPr>
          </a:p>
        </p:txBody>
      </p:sp>
      <p:sp>
        <p:nvSpPr>
          <p:cNvPr id="9" name="Freeform 29"/>
          <p:cNvSpPr/>
          <p:nvPr/>
        </p:nvSpPr>
        <p:spPr>
          <a:xfrm rot="21600000">
            <a:off x="5749862" y="3882394"/>
            <a:ext cx="3091190" cy="3010777"/>
          </a:xfrm>
          <a:custGeom>
            <a:avLst/>
            <a:gdLst>
              <a:gd name="connsiteX0" fmla="*/ 0 w 1963813"/>
              <a:gd name="connsiteY0" fmla="*/ 1963813 h 1963813"/>
              <a:gd name="connsiteX1" fmla="*/ 575190 w 1963813"/>
              <a:gd name="connsiteY1" fmla="*/ 575188 h 1963813"/>
              <a:gd name="connsiteX2" fmla="*/ 1963817 w 1963813"/>
              <a:gd name="connsiteY2" fmla="*/ 3 h 1963813"/>
              <a:gd name="connsiteX3" fmla="*/ 1963813 w 1963813"/>
              <a:gd name="connsiteY3" fmla="*/ 1963813 h 1963813"/>
              <a:gd name="connsiteX4" fmla="*/ 0 w 1963813"/>
              <a:gd name="connsiteY4" fmla="*/ 1963813 h 196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3813" h="1963813">
                <a:moveTo>
                  <a:pt x="1963813" y="0"/>
                </a:moveTo>
                <a:cubicBezTo>
                  <a:pt x="1963812" y="520836"/>
                  <a:pt x="1756911" y="1020339"/>
                  <a:pt x="1388623" y="1388625"/>
                </a:cubicBezTo>
                <a:cubicBezTo>
                  <a:pt x="1020336" y="1756911"/>
                  <a:pt x="520832" y="1963811"/>
                  <a:pt x="-3" y="1963810"/>
                </a:cubicBezTo>
                <a:cubicBezTo>
                  <a:pt x="-2" y="1309207"/>
                  <a:pt x="0" y="654603"/>
                  <a:pt x="0" y="0"/>
                </a:cubicBezTo>
                <a:lnTo>
                  <a:pt x="1963813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90000"/>
              <a:hueOff val="0"/>
              <a:satOff val="0"/>
              <a:lumOff val="0"/>
              <a:alphaOff val="-26667"/>
            </a:schemeClr>
          </a:fillRef>
          <a:effectRef idx="0">
            <a:schemeClr val="accent4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  <p:txBody>
          <a:bodyPr spcFirstLastPara="0" vert="horz" wrap="square" lIns="99568" tIns="99569" rIns="674757" bIns="674754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</a:pPr>
            <a:endParaRPr lang="hu-HU" sz="2000" b="1" kern="1200" dirty="0">
              <a:solidFill>
                <a:srgbClr val="C00000"/>
              </a:solidFill>
            </a:endParaRPr>
          </a:p>
          <a:p>
            <a:pPr lvl="0" defTabSz="622300">
              <a:lnSpc>
                <a:spcPct val="90000"/>
              </a:lnSpc>
              <a:spcBef>
                <a:spcPct val="0"/>
              </a:spcBef>
            </a:pPr>
            <a:endParaRPr lang="hu-HU" sz="2000" b="1" kern="1200" dirty="0">
              <a:solidFill>
                <a:srgbClr val="C00000"/>
              </a:solidFill>
            </a:endParaRPr>
          </a:p>
          <a:p>
            <a:pPr lvl="0" defTabSz="622300">
              <a:lnSpc>
                <a:spcPct val="90000"/>
              </a:lnSpc>
              <a:spcBef>
                <a:spcPct val="0"/>
              </a:spcBef>
            </a:pPr>
            <a:r>
              <a:rPr lang="hu-HU" sz="2000" b="1" kern="1200" dirty="0">
                <a:solidFill>
                  <a:srgbClr val="C00000"/>
                </a:solidFill>
              </a:rPr>
              <a:t>Vezetők felelősségvállalása   és</a:t>
            </a:r>
            <a:r>
              <a:rPr lang="en-US" sz="2000" b="1" kern="1200" dirty="0">
                <a:solidFill>
                  <a:srgbClr val="C00000"/>
                </a:solidFill>
              </a:rPr>
              <a:t> </a:t>
            </a:r>
            <a:r>
              <a:rPr lang="hu-HU" sz="2000" b="1" kern="1200" dirty="0">
                <a:solidFill>
                  <a:srgbClr val="C00000"/>
                </a:solidFill>
              </a:rPr>
              <a:t>támogató vállalati kultúra</a:t>
            </a:r>
            <a:endParaRPr lang="en-US" sz="2000" b="1" kern="1200" dirty="0">
              <a:solidFill>
                <a:srgbClr val="C00000"/>
              </a:solidFill>
            </a:endParaRPr>
          </a:p>
        </p:txBody>
      </p:sp>
      <p:grpSp>
        <p:nvGrpSpPr>
          <p:cNvPr id="10" name="Group 24"/>
          <p:cNvGrpSpPr/>
          <p:nvPr/>
        </p:nvGrpSpPr>
        <p:grpSpPr>
          <a:xfrm>
            <a:off x="3688283" y="2971700"/>
            <a:ext cx="4308853" cy="1596705"/>
            <a:chOff x="1976119" y="1735228"/>
            <a:chExt cx="1693817" cy="1193799"/>
          </a:xfrm>
          <a:solidFill>
            <a:srgbClr val="DE8703"/>
          </a:solidFill>
        </p:grpSpPr>
        <p:sp>
          <p:nvSpPr>
            <p:cNvPr id="11" name="Rounded Rectangle 25"/>
            <p:cNvSpPr/>
            <p:nvPr/>
          </p:nvSpPr>
          <p:spPr>
            <a:xfrm>
              <a:off x="1976119" y="1735228"/>
              <a:ext cx="1693817" cy="119379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2034395" y="1848975"/>
              <a:ext cx="1577265" cy="107724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ts val="600"/>
                </a:spcBef>
                <a:spcAft>
                  <a:spcPct val="35000"/>
                </a:spcAft>
              </a:pPr>
              <a:r>
                <a:rPr lang="hu-HU" sz="1600" b="1" kern="1200" dirty="0">
                  <a:solidFill>
                    <a:schemeClr val="bg1"/>
                  </a:solidFill>
                </a:rPr>
                <a:t>Nemek arányos részvétele a vezetésben. </a:t>
              </a:r>
              <a:r>
                <a:rPr lang="hu-HU" sz="1600" b="1" dirty="0">
                  <a:solidFill>
                    <a:schemeClr val="bg1"/>
                  </a:solidFill>
                </a:rPr>
                <a:t>A női vezetők </a:t>
              </a:r>
              <a:r>
                <a:rPr lang="hu-HU" sz="1600" b="1" kern="1200" dirty="0">
                  <a:solidFill>
                    <a:schemeClr val="bg1"/>
                  </a:solidFill>
                </a:rPr>
                <a:t>számának növelése</a:t>
              </a:r>
            </a:p>
            <a:p>
              <a:pPr lvl="0" algn="ctr" defTabSz="622300">
                <a:spcAft>
                  <a:spcPct val="35000"/>
                </a:spcAft>
              </a:pPr>
              <a:endParaRPr lang="hu-HU" sz="1600" b="1" dirty="0">
                <a:solidFill>
                  <a:schemeClr val="bg1"/>
                </a:solidFill>
              </a:endParaRPr>
            </a:p>
            <a:p>
              <a:pPr lvl="0" algn="ctr" defTabSz="622300">
                <a:spcAft>
                  <a:spcPct val="35000"/>
                </a:spcAft>
              </a:pPr>
              <a:r>
                <a:rPr lang="hu-HU" sz="1600" b="1" dirty="0">
                  <a:solidFill>
                    <a:schemeClr val="bg1"/>
                  </a:solidFill>
                </a:rPr>
                <a:t>Női CEO, igazgatóság 40%-a , felsővezetők 32%-a, középvezetők 43%-a nő</a:t>
              </a:r>
              <a:endParaRPr lang="en-US" sz="1600" b="1" dirty="0">
                <a:solidFill>
                  <a:schemeClr val="bg1"/>
                </a:solidFill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 dirty="0"/>
            </a:p>
          </p:txBody>
        </p:sp>
      </p:grpSp>
      <p:pic>
        <p:nvPicPr>
          <p:cNvPr id="13" name="Picture 12" descr="Shell-2010-Pecten-RGBpc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3419" y="4076708"/>
            <a:ext cx="399517" cy="37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6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9100" y="430442"/>
            <a:ext cx="11736386" cy="853200"/>
          </a:xfrm>
        </p:spPr>
        <p:txBody>
          <a:bodyPr/>
          <a:lstStyle/>
          <a:p>
            <a:r>
              <a:rPr lang="hu-HU" sz="3600" b="1" dirty="0">
                <a:solidFill>
                  <a:srgbClr val="279D5E"/>
                </a:solidFill>
              </a:rPr>
              <a:t>3. BASF </a:t>
            </a:r>
            <a:r>
              <a:rPr lang="hu-HU" sz="3600" b="1" dirty="0" err="1">
                <a:solidFill>
                  <a:srgbClr val="279D5E"/>
                </a:solidFill>
              </a:rPr>
              <a:t>Kids</a:t>
            </a:r>
            <a:r>
              <a:rPr lang="hu-HU" sz="3600" b="1" dirty="0">
                <a:solidFill>
                  <a:srgbClr val="279D5E"/>
                </a:solidFill>
              </a:rPr>
              <a:t>’ </a:t>
            </a:r>
            <a:r>
              <a:rPr lang="hu-HU" sz="3600" b="1" dirty="0" err="1">
                <a:solidFill>
                  <a:srgbClr val="279D5E"/>
                </a:solidFill>
              </a:rPr>
              <a:t>lab</a:t>
            </a:r>
            <a:endParaRPr lang="de-DE" sz="3600" b="1" dirty="0">
              <a:solidFill>
                <a:srgbClr val="279D5E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E801A5A-A4AC-4F3D-83C3-802B930DD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452" y="1283642"/>
            <a:ext cx="6023436" cy="4704782"/>
          </a:xfrm>
        </p:spPr>
        <p:txBody>
          <a:bodyPr/>
          <a:lstStyle/>
          <a:p>
            <a:r>
              <a:rPr lang="hu-HU" dirty="0"/>
              <a:t>2017-ban 4 helyszínen, 1500 lány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dirty="0"/>
              <a:t>Budapest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dirty="0"/>
              <a:t>Debrecen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dirty="0"/>
              <a:t>Pécs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dirty="0"/>
              <a:t>Miskolc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6DD127-3068-41C3-907D-A530CA0975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76" y="2515446"/>
            <a:ext cx="4801243" cy="3200400"/>
          </a:xfrm>
          <a:prstGeom prst="rect">
            <a:avLst/>
          </a:prstGeom>
        </p:spPr>
      </p:pic>
      <p:pic>
        <p:nvPicPr>
          <p:cNvPr id="8" name="Picture 2" descr="Képtalálat a következőre: „techcsajok”">
            <a:extLst>
              <a:ext uri="{FF2B5EF4-FFF2-40B4-BE49-F238E27FC236}">
                <a16:creationId xmlns:a16="http://schemas.microsoft.com/office/drawing/2014/main" id="{BF92821E-65C9-4443-BB3D-AE82CC005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662" y="430442"/>
            <a:ext cx="4475825" cy="296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CBC881-F207-4091-B2EA-0E80001393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28" y="3603812"/>
            <a:ext cx="4800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84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9926B203-FB40-4A8E-95C7-8BD41A31A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dirty="0">
                <a:solidFill>
                  <a:srgbClr val="279D5E"/>
                </a:solidFill>
              </a:rPr>
              <a:t>Annemarie </a:t>
            </a:r>
            <a:r>
              <a:rPr lang="en-US" sz="4000" b="1" dirty="0" err="1">
                <a:solidFill>
                  <a:srgbClr val="279D5E"/>
                </a:solidFill>
              </a:rPr>
              <a:t>Muntz</a:t>
            </a:r>
            <a:r>
              <a:rPr lang="en-US" sz="4000" b="1" dirty="0">
                <a:solidFill>
                  <a:srgbClr val="279D5E"/>
                </a:solidFill>
              </a:rPr>
              <a:t>, </a:t>
            </a:r>
            <a:br>
              <a:rPr lang="hu-HU" sz="4000" b="1" dirty="0">
                <a:solidFill>
                  <a:srgbClr val="279D5E"/>
                </a:solidFill>
              </a:rPr>
            </a:br>
            <a:r>
              <a:rPr lang="en-US" sz="4000" b="1" dirty="0">
                <a:solidFill>
                  <a:srgbClr val="279D5E"/>
                </a:solidFill>
              </a:rPr>
              <a:t>World Employment Confederation, </a:t>
            </a:r>
            <a:r>
              <a:rPr lang="en-US" sz="4000" b="1" dirty="0" err="1">
                <a:solidFill>
                  <a:srgbClr val="279D5E"/>
                </a:solidFill>
              </a:rPr>
              <a:t>elnök</a:t>
            </a:r>
            <a:br>
              <a:rPr lang="en-US" dirty="0"/>
            </a:br>
            <a:endParaRPr lang="en-US" dirty="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zöveg helye 1">
            <a:extLst>
              <a:ext uri="{FF2B5EF4-FFF2-40B4-BE49-F238E27FC236}">
                <a16:creationId xmlns:a16="http://schemas.microsoft.com/office/drawing/2014/main" id="{D8B81A95-E249-4285-B7AA-C1082D39112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55321" y="2575034"/>
            <a:ext cx="5223528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dirty="0"/>
              <a:t>„</a:t>
            </a:r>
            <a:r>
              <a:rPr lang="en-US" sz="2200" i="1" dirty="0" err="1"/>
              <a:t>Mindannyian</a:t>
            </a:r>
            <a:r>
              <a:rPr lang="en-US" sz="2200" i="1" dirty="0"/>
              <a:t> a </a:t>
            </a:r>
            <a:r>
              <a:rPr lang="en-US" sz="2200" i="1" dirty="0" err="1"/>
              <a:t>biztonságra</a:t>
            </a:r>
            <a:r>
              <a:rPr lang="en-US" sz="2200" i="1" dirty="0"/>
              <a:t> </a:t>
            </a:r>
            <a:r>
              <a:rPr lang="en-US" sz="2200" i="1" dirty="0" err="1"/>
              <a:t>törekszünk</a:t>
            </a:r>
            <a:r>
              <a:rPr lang="en-US" sz="2200" i="1" dirty="0"/>
              <a:t>, ha a </a:t>
            </a:r>
            <a:r>
              <a:rPr lang="en-US" sz="2200" i="1" dirty="0" err="1"/>
              <a:t>munkánkról</a:t>
            </a:r>
            <a:r>
              <a:rPr lang="en-US" sz="2200" i="1" dirty="0"/>
              <a:t> </a:t>
            </a:r>
            <a:r>
              <a:rPr lang="en-US" sz="2200" i="1" dirty="0" err="1"/>
              <a:t>és</a:t>
            </a:r>
            <a:r>
              <a:rPr lang="en-US" sz="2200" i="1" dirty="0"/>
              <a:t> </a:t>
            </a:r>
            <a:r>
              <a:rPr lang="en-US" sz="2200" i="1" dirty="0" err="1"/>
              <a:t>bevételeinkről</a:t>
            </a:r>
            <a:r>
              <a:rPr lang="en-US" sz="2200" i="1" dirty="0"/>
              <a:t> van </a:t>
            </a:r>
            <a:r>
              <a:rPr lang="en-US" sz="2200" i="1" dirty="0" err="1"/>
              <a:t>szó</a:t>
            </a:r>
            <a:r>
              <a:rPr lang="en-US" sz="2200" i="1" dirty="0"/>
              <a:t>. </a:t>
            </a:r>
            <a:r>
              <a:rPr lang="en-US" sz="2200" i="1" dirty="0" err="1"/>
              <a:t>Mégis</a:t>
            </a:r>
            <a:r>
              <a:rPr lang="en-US" sz="2200" i="1" dirty="0"/>
              <a:t> </a:t>
            </a:r>
            <a:r>
              <a:rPr lang="en-US" sz="2200" i="1" dirty="0" err="1"/>
              <a:t>keressük</a:t>
            </a:r>
            <a:r>
              <a:rPr lang="en-US" sz="2200" i="1" dirty="0"/>
              <a:t> a </a:t>
            </a:r>
            <a:r>
              <a:rPr lang="en-US" sz="2200" i="1" dirty="0" err="1"/>
              <a:t>rugalmasságot</a:t>
            </a:r>
            <a:r>
              <a:rPr lang="en-US" sz="2200" i="1" dirty="0"/>
              <a:t>: mi </a:t>
            </a:r>
            <a:r>
              <a:rPr lang="en-US" sz="2200" i="1" dirty="0" err="1"/>
              <a:t>szeretnénk</a:t>
            </a:r>
            <a:r>
              <a:rPr lang="en-US" sz="2200" i="1" dirty="0"/>
              <a:t> </a:t>
            </a:r>
            <a:r>
              <a:rPr lang="en-US" sz="2200" i="1" dirty="0" err="1"/>
              <a:t>eldönteni</a:t>
            </a:r>
            <a:r>
              <a:rPr lang="en-US" sz="2200" i="1" dirty="0"/>
              <a:t>, </a:t>
            </a:r>
            <a:r>
              <a:rPr lang="en-US" sz="2200" i="1" dirty="0" err="1"/>
              <a:t>hogy</a:t>
            </a:r>
            <a:r>
              <a:rPr lang="en-US" sz="2200" i="1" dirty="0"/>
              <a:t> </a:t>
            </a:r>
            <a:r>
              <a:rPr lang="en-US" sz="2200" i="1" dirty="0" err="1"/>
              <a:t>mikor</a:t>
            </a:r>
            <a:r>
              <a:rPr lang="en-US" sz="2200" i="1" dirty="0"/>
              <a:t>, </a:t>
            </a:r>
            <a:r>
              <a:rPr lang="en-US" sz="2200" i="1" dirty="0" err="1"/>
              <a:t>hol</a:t>
            </a:r>
            <a:r>
              <a:rPr lang="en-US" sz="2200" i="1" dirty="0"/>
              <a:t> </a:t>
            </a:r>
            <a:r>
              <a:rPr lang="en-US" sz="2200" i="1" dirty="0" err="1"/>
              <a:t>és</a:t>
            </a:r>
            <a:r>
              <a:rPr lang="en-US" sz="2200" i="1" dirty="0"/>
              <a:t> </a:t>
            </a:r>
            <a:r>
              <a:rPr lang="en-US" sz="2200" i="1" dirty="0" err="1"/>
              <a:t>miként</a:t>
            </a:r>
            <a:r>
              <a:rPr lang="en-US" sz="2200" i="1" dirty="0"/>
              <a:t> </a:t>
            </a:r>
            <a:r>
              <a:rPr lang="en-US" sz="2200" i="1" dirty="0" err="1"/>
              <a:t>dolgozzunk</a:t>
            </a:r>
            <a:r>
              <a:rPr lang="en-US" sz="2200" i="1" dirty="0"/>
              <a:t>. </a:t>
            </a:r>
            <a:endParaRPr lang="hu-HU" sz="2200" i="1" dirty="0"/>
          </a:p>
          <a:p>
            <a:pPr marL="0" indent="0">
              <a:buNone/>
            </a:pPr>
            <a:r>
              <a:rPr lang="en-US" sz="2200" i="1" dirty="0" err="1"/>
              <a:t>Mindez</a:t>
            </a:r>
            <a:r>
              <a:rPr lang="en-US" sz="2200" i="1" dirty="0"/>
              <a:t> </a:t>
            </a:r>
            <a:r>
              <a:rPr lang="en-US" sz="2200" i="1" dirty="0" err="1"/>
              <a:t>agilitást</a:t>
            </a:r>
            <a:r>
              <a:rPr lang="en-US" sz="2200" i="1" dirty="0"/>
              <a:t> </a:t>
            </a:r>
            <a:r>
              <a:rPr lang="en-US" sz="2200" i="1" dirty="0" err="1"/>
              <a:t>és</a:t>
            </a:r>
            <a:r>
              <a:rPr lang="en-US" sz="2200" i="1" dirty="0"/>
              <a:t> </a:t>
            </a:r>
            <a:r>
              <a:rPr lang="en-US" sz="2200" i="1" dirty="0" err="1"/>
              <a:t>alkalmazkodóképességet</a:t>
            </a:r>
            <a:r>
              <a:rPr lang="en-US" sz="2200" i="1" dirty="0"/>
              <a:t> </a:t>
            </a:r>
            <a:r>
              <a:rPr lang="en-US" sz="2200" i="1" dirty="0" err="1"/>
              <a:t>vár</a:t>
            </a:r>
            <a:r>
              <a:rPr lang="en-US" sz="2200" i="1" dirty="0"/>
              <a:t> el a </a:t>
            </a:r>
            <a:r>
              <a:rPr lang="en-US" sz="2200" i="1" dirty="0" err="1"/>
              <a:t>jövőben</a:t>
            </a:r>
            <a:r>
              <a:rPr lang="en-US" sz="2200" i="1" dirty="0"/>
              <a:t> a </a:t>
            </a:r>
            <a:r>
              <a:rPr lang="en-US" sz="2200" i="1" dirty="0" err="1"/>
              <a:t>munkaerőpiac</a:t>
            </a:r>
            <a:r>
              <a:rPr lang="en-US" sz="2200" i="1" dirty="0"/>
              <a:t> </a:t>
            </a:r>
            <a:r>
              <a:rPr lang="en-US" sz="2200" i="1" dirty="0" err="1"/>
              <a:t>szereplőitől</a:t>
            </a:r>
            <a:r>
              <a:rPr lang="en-US" sz="2200" i="1" dirty="0"/>
              <a:t> – </a:t>
            </a:r>
            <a:r>
              <a:rPr lang="en-US" sz="2200" i="1" dirty="0" err="1"/>
              <a:t>legyen</a:t>
            </a:r>
            <a:r>
              <a:rPr lang="en-US" sz="2200" i="1" dirty="0"/>
              <a:t> </a:t>
            </a:r>
            <a:r>
              <a:rPr lang="en-US" sz="2200" i="1" dirty="0" err="1"/>
              <a:t>szó</a:t>
            </a:r>
            <a:r>
              <a:rPr lang="en-US" sz="2200" i="1" dirty="0"/>
              <a:t> </a:t>
            </a:r>
            <a:r>
              <a:rPr lang="en-US" sz="2200" i="1" dirty="0" err="1"/>
              <a:t>munkaadói</a:t>
            </a:r>
            <a:r>
              <a:rPr lang="en-US" sz="2200" i="1" dirty="0"/>
              <a:t> </a:t>
            </a:r>
            <a:r>
              <a:rPr lang="en-US" sz="2200" i="1" dirty="0" err="1"/>
              <a:t>vagy</a:t>
            </a:r>
            <a:r>
              <a:rPr lang="en-US" sz="2200" i="1" dirty="0"/>
              <a:t> </a:t>
            </a:r>
            <a:r>
              <a:rPr lang="en-US" sz="2200" i="1" dirty="0" err="1"/>
              <a:t>munkavállalói</a:t>
            </a:r>
            <a:r>
              <a:rPr lang="en-US" sz="2200" i="1" dirty="0"/>
              <a:t> </a:t>
            </a:r>
            <a:r>
              <a:rPr lang="en-US" sz="2200" i="1" dirty="0" err="1"/>
              <a:t>oldalról</a:t>
            </a:r>
            <a:r>
              <a:rPr lang="en-US" sz="2200" i="1" dirty="0"/>
              <a:t>. </a:t>
            </a:r>
            <a:endParaRPr lang="hu-HU" sz="2200" i="1" dirty="0"/>
          </a:p>
          <a:p>
            <a:pPr marL="0" indent="0">
              <a:buNone/>
            </a:pPr>
            <a:r>
              <a:rPr lang="en-US" sz="2200" i="1" dirty="0" err="1"/>
              <a:t>Csak</a:t>
            </a:r>
            <a:r>
              <a:rPr lang="en-US" sz="2200" i="1" dirty="0"/>
              <a:t> </a:t>
            </a:r>
            <a:r>
              <a:rPr lang="en-US" sz="2200" i="1" dirty="0" err="1"/>
              <a:t>így</a:t>
            </a:r>
            <a:r>
              <a:rPr lang="en-US" sz="2200" i="1" dirty="0"/>
              <a:t> </a:t>
            </a:r>
            <a:r>
              <a:rPr lang="en-US" sz="2200" i="1" dirty="0" err="1"/>
              <a:t>biztosítható</a:t>
            </a:r>
            <a:r>
              <a:rPr lang="en-US" sz="2200" i="1" dirty="0"/>
              <a:t> a </a:t>
            </a:r>
            <a:r>
              <a:rPr lang="en-US" sz="2200" i="1" dirty="0" err="1"/>
              <a:t>versenyképesség</a:t>
            </a:r>
            <a:r>
              <a:rPr lang="en-US" sz="2200" i="1" dirty="0"/>
              <a:t>.”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2050" name="Picture 2" descr="KÃ©ptalÃ¡lat a kÃ¶vetkezÅre: âannemarie muntz bcsdhâ">
            <a:extLst>
              <a:ext uri="{FF2B5EF4-FFF2-40B4-BE49-F238E27FC236}">
                <a16:creationId xmlns:a16="http://schemas.microsoft.com/office/drawing/2014/main" id="{0C5D166E-CD49-4703-B842-2C779021B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3" r="18149" b="-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424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43"/>
          <a:stretch/>
        </p:blipFill>
        <p:spPr>
          <a:xfrm>
            <a:off x="-1177064" y="852257"/>
            <a:ext cx="6089447" cy="6005743"/>
          </a:xfrm>
          <a:prstGeom prst="ellipse">
            <a:avLst/>
          </a:prstGeom>
        </p:spPr>
      </p:pic>
      <p:pic>
        <p:nvPicPr>
          <p:cNvPr id="7" name="Tartalom hely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060" r="-54099"/>
          <a:stretch/>
        </p:blipFill>
        <p:spPr>
          <a:xfrm>
            <a:off x="8688289" y="-2324192"/>
            <a:ext cx="5413948" cy="5454349"/>
          </a:xfrm>
          <a:prstGeom prst="ellipse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858016" y="-1083222"/>
            <a:ext cx="5971784" cy="3425589"/>
          </a:xfrm>
        </p:spPr>
        <p:txBody>
          <a:bodyPr>
            <a:normAutofit/>
          </a:bodyPr>
          <a:lstStyle/>
          <a:p>
            <a:r>
              <a:rPr lang="hu-HU" altLang="hu-HU" sz="4800" dirty="0">
                <a:latin typeface="Arial" charset="0"/>
                <a:ea typeface="ヒラギノ明朝 ProN W3" charset="0"/>
                <a:cs typeface="Angsana New" pitchFamily="18" charset="-34"/>
                <a:sym typeface="Times New Roman" pitchFamily="18" charset="0"/>
              </a:rPr>
              <a:t>Ön mit fog tenni?</a:t>
            </a:r>
            <a:endParaRPr lang="hu-HU" sz="4800" b="1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476" y="5352157"/>
            <a:ext cx="5401524" cy="1505843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82535" y="3703641"/>
            <a:ext cx="10011508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897" tIns="51949" rIns="103897" bIns="51949" anchor="ctr"/>
          <a:lstStyle>
            <a:lvl1pPr eaLnBrk="0" hangingPunct="0">
              <a:spcBef>
                <a:spcPts val="700"/>
              </a:spcBef>
              <a:buClr>
                <a:srgbClr val="FF0000"/>
              </a:buClr>
              <a:buSzPct val="89000"/>
              <a:buFont typeface="Wingdings" pitchFamily="2" charset="2"/>
              <a:buChar char=""/>
              <a:defRPr sz="20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 eaLnBrk="0" hangingPunct="0">
              <a:buClr>
                <a:srgbClr val="FF0000"/>
              </a:buClr>
              <a:buSzPct val="60000"/>
              <a:buFont typeface="Webdings" pitchFamily="18" charset="2"/>
              <a:buChar char="4"/>
              <a:defRPr sz="2200">
                <a:solidFill>
                  <a:schemeClr val="tx1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2pPr>
            <a:lvl3pPr marL="1143000" indent="-228600" eaLnBrk="0" hangingPunct="0">
              <a:spcBef>
                <a:spcPts val="800"/>
              </a:spcBef>
              <a:buClr>
                <a:srgbClr val="FF0000"/>
              </a:buClr>
              <a:buSzPct val="100000"/>
              <a:buFont typeface="Times New Roman" pitchFamily="18" charset="0"/>
              <a:buChar char="-"/>
              <a:defRPr sz="2200">
                <a:solidFill>
                  <a:schemeClr val="tx1"/>
                </a:solidFill>
                <a:latin typeface="Times New Roman" pitchFamily="18" charset="0"/>
                <a:ea typeface="ヒラギノ明朝 ProN W3" charset="0"/>
                <a:cs typeface="ヒラギノ明朝 ProN W3" charset="0"/>
                <a:sym typeface="Times New Roman" pitchFamily="18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FF0000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FF0000"/>
              </a:buClr>
              <a:buSzPct val="55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latin typeface="Arial" charset="0"/>
                <a:ea typeface="ヒラギノ明朝 ProN W3" charset="0"/>
                <a:cs typeface="Arial" charset="0"/>
                <a:sym typeface="Times New Roman" pitchFamily="18" charset="0"/>
              </a:rPr>
              <a:t>Edit.csizmadia@bcsdh.hu</a:t>
            </a:r>
            <a:endParaRPr lang="en-US" altLang="hu-HU" sz="3200" dirty="0">
              <a:latin typeface="Arial" charset="0"/>
              <a:ea typeface="ヒラギノ明朝 ProN W3" charset="0"/>
              <a:cs typeface="Arial" charset="0"/>
              <a:sym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075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6700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sz="5300" dirty="0"/>
              <a:t>90</a:t>
            </a:r>
            <a:r>
              <a:rPr lang="en-US" sz="5300" dirty="0"/>
              <a:t> </a:t>
            </a:r>
            <a:r>
              <a:rPr lang="hu-HU" sz="5300" dirty="0"/>
              <a:t>vállalat csatlakozott </a:t>
            </a:r>
            <a:r>
              <a:rPr lang="en-US" sz="4000" dirty="0"/>
              <a:t>(201</a:t>
            </a:r>
            <a:r>
              <a:rPr lang="hu-HU" sz="4000" dirty="0"/>
              <a:t>9. szeptember 1-ig</a:t>
            </a:r>
            <a:r>
              <a:rPr lang="en-US" sz="4000" dirty="0"/>
              <a:t>)</a:t>
            </a:r>
            <a:endParaRPr lang="en-GB" sz="4000" dirty="0"/>
          </a:p>
        </p:txBody>
      </p:sp>
      <p:pic>
        <p:nvPicPr>
          <p:cNvPr id="160" name="Picture 31" descr="C:\Users\BCSDH\Dropbox\Tagság\Logok\Skanska\skans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201" y="5598802"/>
            <a:ext cx="1375564" cy="46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Kép 1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435" y="1382841"/>
            <a:ext cx="968195" cy="348485"/>
          </a:xfrm>
          <a:prstGeom prst="rect">
            <a:avLst/>
          </a:prstGeom>
        </p:spPr>
      </p:pic>
      <p:pic>
        <p:nvPicPr>
          <p:cNvPr id="162" name="Picture 8" descr="C:\Users\BCSDH\Dropbox\Tagság\Logok\Dreher\Dreher_logo_keretnelkul_kics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80" y="1804678"/>
            <a:ext cx="863013" cy="70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5" descr="e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3301" y="1936796"/>
            <a:ext cx="812497" cy="50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" name="Picture 14" descr="eisber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1082" y="1916842"/>
            <a:ext cx="940570" cy="5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" name="Kép 1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542" y="2030141"/>
            <a:ext cx="1606884" cy="350265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060" y="2661657"/>
            <a:ext cx="988386" cy="500553"/>
          </a:xfrm>
          <a:prstGeom prst="rect">
            <a:avLst/>
          </a:prstGeom>
        </p:spPr>
      </p:pic>
      <p:pic>
        <p:nvPicPr>
          <p:cNvPr id="167" name="Picture 14" descr="HNV_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44924" y="2685931"/>
            <a:ext cx="1506714" cy="433377"/>
          </a:xfrm>
          <a:prstGeom prst="rect">
            <a:avLst/>
          </a:prstGeom>
          <a:noFill/>
        </p:spPr>
      </p:pic>
      <p:pic>
        <p:nvPicPr>
          <p:cNvPr id="168" name="Picture 19" descr="ING_logo-450x1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9837" y="3486871"/>
            <a:ext cx="1379473" cy="2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" name="Kép 1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969" y="3342036"/>
            <a:ext cx="725543" cy="612000"/>
          </a:xfrm>
          <a:prstGeom prst="rect">
            <a:avLst/>
          </a:prstGeom>
        </p:spPr>
      </p:pic>
      <p:pic>
        <p:nvPicPr>
          <p:cNvPr id="170" name="Picture 2" descr="http://mgonline.hu/files/files/images/logo-kurt-zrt_2_200x0_fill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02" y="4199767"/>
            <a:ext cx="1038500" cy="56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Kép 17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665" y="4184124"/>
            <a:ext cx="826641" cy="531838"/>
          </a:xfrm>
          <a:prstGeom prst="rect">
            <a:avLst/>
          </a:prstGeom>
        </p:spPr>
      </p:pic>
      <p:pic>
        <p:nvPicPr>
          <p:cNvPr id="172" name="Kép 17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391" y="4278959"/>
            <a:ext cx="789814" cy="396000"/>
          </a:xfrm>
          <a:prstGeom prst="rect">
            <a:avLst/>
          </a:prstGeom>
        </p:spPr>
      </p:pic>
      <p:pic>
        <p:nvPicPr>
          <p:cNvPr id="173" name="Kép 17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569" y="4182405"/>
            <a:ext cx="1473820" cy="531838"/>
          </a:xfrm>
          <a:prstGeom prst="rect">
            <a:avLst/>
          </a:prstGeom>
        </p:spPr>
      </p:pic>
      <p:pic>
        <p:nvPicPr>
          <p:cNvPr id="174" name="Picture 4" descr="http://www.markafuggetlenautoszerviz.hu/uploads/bizt_posta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244" y="4993103"/>
            <a:ext cx="1217674" cy="43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32" descr="Siemens-450x7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170037" y="5760781"/>
            <a:ext cx="1406292" cy="17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" name="Picture 10" descr="unilever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854749" y="6182196"/>
            <a:ext cx="49545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" name="Picture 13" descr="C:\Users\BCSDH\Dropbox\Tagság\Logok\ProSelf International (Ben_and_Loch)\proself-logo-szlogen-EN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38" y="4915026"/>
            <a:ext cx="1491452" cy="57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8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018" y="6096955"/>
            <a:ext cx="1673006" cy="59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" name="Kép 17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320" y="6236196"/>
            <a:ext cx="1049970" cy="468000"/>
          </a:xfrm>
          <a:prstGeom prst="rect">
            <a:avLst/>
          </a:prstGeom>
        </p:spPr>
      </p:pic>
      <p:pic>
        <p:nvPicPr>
          <p:cNvPr id="180" name="Kép 17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542" y="3198839"/>
            <a:ext cx="1058763" cy="782114"/>
          </a:xfrm>
          <a:prstGeom prst="rect">
            <a:avLst/>
          </a:prstGeom>
        </p:spPr>
      </p:pic>
      <p:pic>
        <p:nvPicPr>
          <p:cNvPr id="181" name="Picture 2" descr="C:\Users\BCSDH\Dropbox\Vezetoi_ajanlas\Ajanlas_grafikai_anyagok\Felmereshez_logok_nem_tagoktol\logo-greenpro-kornyezetvedelmi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06" y="2766791"/>
            <a:ext cx="1697468" cy="34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2" descr="C:\Users\BCSDH\Dropbox\Tagság\Logok\Primaenergia\Prima-Energia-Primaenergia-logo-melle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623" y="5041435"/>
            <a:ext cx="1599781" cy="31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Picture 1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463" y="2622775"/>
            <a:ext cx="554399" cy="59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" name="Picture 2" descr="C:\Users\BCSDH\Dropbox\Tagság\Logok\K&amp;H\KH logo cian alapon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396" y="334582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4" descr="C:\Users\BCSDH\Dropbox\Tagság\Logok\Alteo\ALTEO_logo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80" y="1305914"/>
            <a:ext cx="1553404" cy="37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" name="Picture 5" descr="C:\Users\BCSDH\Dropbox\Tagság\Logok\Biofilter\biofilter_12cm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305" y="1231962"/>
            <a:ext cx="825731" cy="68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" name="Picture 7" descr="C:\Users\BCSDH\Dropbox\Tagság\Logok\BASF\BASFw_wh100lg_3c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25" y="1312620"/>
            <a:ext cx="814118" cy="4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8" descr="C:\Users\BCSDH\Dropbox\Tagság\Logok\Budapest_Airport\bud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91" y="1249439"/>
            <a:ext cx="1135483" cy="50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9" descr="C:\Users\BCSDH\Dropbox\Tagság\Logok\Dandelion\Dandelion_logo_.jp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254" y="1862406"/>
            <a:ext cx="1364238" cy="71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" name="Picture 10" descr="C:\Users\BCSDH\Dropbox\Tagság\Logok\Future FM\Futur_FM_logo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748" y="2662943"/>
            <a:ext cx="1159792" cy="5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Picture 12" descr="C:\Users\BCSDH\Dropbox\Tagság\Logok\BERT\BERT_logo_HUN_CMYK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10" y="1392759"/>
            <a:ext cx="918990" cy="37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" name="Picture 14" descr="C:\Users\BCSDH\Dropbox\Tagság\Logok\Generali\generali_logo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880" y="2657562"/>
            <a:ext cx="578086" cy="46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" name="Picture 15" descr="C:\Users\BCSDH\Dropbox\Tagság\Logok\Grundfos\Grundfos_uj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725" y="2622775"/>
            <a:ext cx="1158601" cy="73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Picture 16" descr="C:\Users\BCSDH\Dropbox\Tagság\Logok\Henkel\Logo_Henkel_RGB.jp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46" y="3459089"/>
            <a:ext cx="799518" cy="5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17" descr="C:\Users\BCSDH\Dropbox\Tagság\Logok\HVG\hvg_hetilap_newLogo_final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192" y="3414863"/>
            <a:ext cx="531838" cy="5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Picture 18" descr="C:\Users\BCSDH\Dropbox\Tagság\Logok\INEST\inest_logo_fa INESTnagy.jp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031" y="3355261"/>
            <a:ext cx="628829" cy="62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" name="Picture 19" descr="C:\Users\BCSDH\Dropbox\Tagság\Logok\MAVIR\MAVIR LOGO-TEXT_CMYK.JP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94" y="4041624"/>
            <a:ext cx="1356942" cy="81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" name="Picture 21" descr="C:\Users\BCSDH\Dropbox\Tagság\Logok\McDonald's\McDonald's_logo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62" y="4216921"/>
            <a:ext cx="726972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" name="Picture 22" descr="C:\Users\BCSDH\Dropbox\Tagság\Logok\Nestlé\Új logók\2015 Nestle Hor. HU JÉTÉ blue P280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201" y="4241738"/>
            <a:ext cx="1154640" cy="46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Picture 24" descr="C:\Users\BCSDH\Dropbox\Tagság\Logok\Pannonia_Ethanol\pannonia0_0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55" y="4855023"/>
            <a:ext cx="2205751" cy="46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" name="Picture 25" descr="C:\Users\BCSDH\Dropbox\Tagság\Logok\HungaroControl\hungarocontrol_logo.jp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750" y="3558879"/>
            <a:ext cx="1675962" cy="31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26" descr="C:\Users\BCSDH\Dropbox\Tagság\Logok\Provident\Provident logo_kerekitett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964" y="5035858"/>
            <a:ext cx="1220341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" name="Picture 32" descr="C:\Users\BCSDH\Dropbox\Tagság\Logok\Suzuki\Suzuki_logo.JP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94" y="6219920"/>
            <a:ext cx="769185" cy="50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" name="Kép 204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109" y="6092343"/>
            <a:ext cx="802684" cy="700755"/>
          </a:xfrm>
          <a:prstGeom prst="rect">
            <a:avLst/>
          </a:prstGeom>
        </p:spPr>
      </p:pic>
      <p:pic>
        <p:nvPicPr>
          <p:cNvPr id="206" name="Kép 205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815" y="6274993"/>
            <a:ext cx="1354998" cy="367766"/>
          </a:xfrm>
          <a:prstGeom prst="rect">
            <a:avLst/>
          </a:prstGeom>
        </p:spPr>
      </p:pic>
      <p:pic>
        <p:nvPicPr>
          <p:cNvPr id="207" name="Picture 27" descr="C:\Users\BCSDH\Dropbox\Tagság\Logok\Rossmann\Rossmann_logo.jp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840" y="5686645"/>
            <a:ext cx="1427813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" name="Picture 28" descr="C:\Users\BCSDH\Dropbox\Tagság\Logok\SCA\sca_logo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94" y="5544175"/>
            <a:ext cx="415089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" name="Picture 29" descr="C:\Users\BCSDH\Dropbox\Tagság\Logok\Shell\Shell_kicsi.jp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290" y="5622636"/>
            <a:ext cx="488173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" name="Picture 36" descr="Tesco_logo"/>
          <p:cNvPicPr>
            <a:picLocks noChangeAspect="1" noChangeArrowheads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3688690" y="6118645"/>
            <a:ext cx="1254753" cy="684000"/>
          </a:xfrm>
          <a:prstGeom prst="rect">
            <a:avLst/>
          </a:prstGeom>
          <a:noFill/>
        </p:spPr>
      </p:pic>
      <p:pic>
        <p:nvPicPr>
          <p:cNvPr id="211" name="Tartalom helye 4"/>
          <p:cNvPicPr>
            <a:picLocks noGrp="1" noChangeAspect="1"/>
          </p:cNvPicPr>
          <p:nvPr>
            <p:ph idx="1"/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51" y="2051753"/>
            <a:ext cx="1079853" cy="324000"/>
          </a:xfrm>
          <a:prstGeom prst="rect">
            <a:avLst/>
          </a:prstGeom>
        </p:spPr>
      </p:pic>
      <p:pic>
        <p:nvPicPr>
          <p:cNvPr id="212" name="Kép 211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33" y="2094758"/>
            <a:ext cx="1208319" cy="252000"/>
          </a:xfrm>
          <a:prstGeom prst="rect">
            <a:avLst/>
          </a:prstGeom>
        </p:spPr>
      </p:pic>
      <p:pic>
        <p:nvPicPr>
          <p:cNvPr id="213" name="Kép 212"/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16" y="5732343"/>
            <a:ext cx="1440000" cy="360000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03EED867-1DF9-410B-AC1A-3EA2642CB97D}"/>
              </a:ext>
            </a:extLst>
          </p:cNvPr>
          <p:cNvPicPr>
            <a:picLocks noChangeAspect="1"/>
          </p:cNvPicPr>
          <p:nvPr/>
        </p:nvPicPr>
        <p:blipFill rotWithShape="1">
          <a:blip r:embed="rId56"/>
          <a:srcRect b="5581"/>
          <a:stretch/>
        </p:blipFill>
        <p:spPr>
          <a:xfrm>
            <a:off x="548043" y="443882"/>
            <a:ext cx="10276523" cy="634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14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527051" y="1412241"/>
            <a:ext cx="5568950" cy="2399140"/>
          </a:xfrm>
        </p:spPr>
        <p:txBody>
          <a:bodyPr/>
          <a:lstStyle/>
          <a:p>
            <a:pPr marL="0" indent="0">
              <a:buNone/>
            </a:pPr>
            <a:r>
              <a:rPr lang="hu-HU" b="1" dirty="0"/>
              <a:t>Cél</a:t>
            </a:r>
            <a:r>
              <a:rPr lang="hu-HU" dirty="0"/>
              <a:t>: azonnali cselekvésre hívni az üzleti szektort.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15900" y="87519"/>
            <a:ext cx="11137900" cy="735441"/>
          </a:xfrm>
        </p:spPr>
        <p:txBody>
          <a:bodyPr>
            <a:normAutofit/>
          </a:bodyPr>
          <a:lstStyle/>
          <a:p>
            <a:r>
              <a:rPr lang="hu-HU" dirty="0"/>
              <a:t>Action 2020 program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26395"/>
            <a:ext cx="8768080" cy="2228165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84A74A4B-3AAD-492E-B05B-9AE82615B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799" y="2127255"/>
            <a:ext cx="784860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51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838200" y="1037590"/>
            <a:ext cx="11163413" cy="4945063"/>
          </a:xfrm>
        </p:spPr>
        <p:txBody>
          <a:bodyPr>
            <a:normAutofit/>
          </a:bodyPr>
          <a:lstStyle/>
          <a:p>
            <a:r>
              <a:rPr lang="hu-HU" b="1" dirty="0"/>
              <a:t>Fókuszterületek:</a:t>
            </a:r>
            <a:r>
              <a:rPr lang="hu-HU" dirty="0"/>
              <a:t> klímaváltozás, foglalkoztatás, fenntartható életmód, víz, élelmezés</a:t>
            </a:r>
          </a:p>
          <a:p>
            <a:r>
              <a:rPr lang="hu-HU" b="1" dirty="0"/>
              <a:t>59</a:t>
            </a:r>
            <a:r>
              <a:rPr lang="hu-HU" dirty="0"/>
              <a:t> csatlakozott vállalat</a:t>
            </a:r>
          </a:p>
          <a:p>
            <a:r>
              <a:rPr lang="hu-HU" b="1" dirty="0"/>
              <a:t>130</a:t>
            </a:r>
            <a:r>
              <a:rPr lang="hu-HU" dirty="0"/>
              <a:t> üzleti megoldás</a:t>
            </a:r>
          </a:p>
          <a:p>
            <a:r>
              <a:rPr lang="hu-HU" dirty="0"/>
              <a:t>Több mint </a:t>
            </a:r>
            <a:r>
              <a:rPr lang="hu-HU" b="1" dirty="0"/>
              <a:t>40</a:t>
            </a:r>
            <a:r>
              <a:rPr lang="hu-HU" dirty="0"/>
              <a:t> szakmai előadás</a:t>
            </a:r>
          </a:p>
          <a:p>
            <a:r>
              <a:rPr lang="hu-HU" dirty="0"/>
              <a:t>Számos médiamegjelenés</a:t>
            </a:r>
          </a:p>
          <a:p>
            <a:r>
              <a:rPr lang="hu-HU" dirty="0"/>
              <a:t>Szakmai kiadványok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12986" y="-107838"/>
            <a:ext cx="10515600" cy="1325563"/>
          </a:xfrm>
        </p:spPr>
        <p:txBody>
          <a:bodyPr/>
          <a:lstStyle/>
          <a:p>
            <a:r>
              <a:rPr lang="hu-HU" dirty="0"/>
              <a:t>Action 2020 eddigi eredmények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7406B3C-E8D2-4509-9D45-D657AF9D3F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1"/>
          <a:stretch/>
        </p:blipFill>
        <p:spPr>
          <a:xfrm>
            <a:off x="1172826" y="4554126"/>
            <a:ext cx="1368551" cy="1350505"/>
          </a:xfrm>
          <a:prstGeom prst="rect">
            <a:avLst/>
          </a:prstGeom>
          <a:ln w="12700">
            <a:solidFill>
              <a:srgbClr val="06A9E2"/>
            </a:solidFill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33C5775C-2D9A-4F78-97F9-57A55D4C9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653" y="4532416"/>
            <a:ext cx="1368551" cy="1372215"/>
          </a:xfrm>
          <a:prstGeom prst="rect">
            <a:avLst/>
          </a:prstGeom>
          <a:ln w="9525">
            <a:solidFill>
              <a:srgbClr val="06A9E2"/>
            </a:solidFill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198F4C47-F282-468C-AF65-CAD72C5334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91"/>
          <a:stretch/>
        </p:blipFill>
        <p:spPr>
          <a:xfrm>
            <a:off x="5454914" y="4505612"/>
            <a:ext cx="1392429" cy="1377832"/>
          </a:xfrm>
          <a:prstGeom prst="rect">
            <a:avLst/>
          </a:prstGeom>
          <a:ln w="9525">
            <a:solidFill>
              <a:srgbClr val="06A9E2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F9A8DA1F-2B43-44A1-ABFE-D862F4ACD1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238"/>
          <a:stretch/>
        </p:blipFill>
        <p:spPr>
          <a:xfrm>
            <a:off x="7597798" y="4511511"/>
            <a:ext cx="1368552" cy="1393120"/>
          </a:xfrm>
          <a:prstGeom prst="rect">
            <a:avLst/>
          </a:prstGeom>
          <a:ln w="9525">
            <a:solidFill>
              <a:srgbClr val="06A9E2"/>
            </a:solidFill>
          </a:ln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424F1725-FFE3-4607-8AEA-9C8824209B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0937" y="4484424"/>
            <a:ext cx="1494670" cy="1420208"/>
          </a:xfrm>
          <a:prstGeom prst="rect">
            <a:avLst/>
          </a:prstGeom>
          <a:ln>
            <a:solidFill>
              <a:srgbClr val="06A9E2"/>
            </a:solidFill>
          </a:ln>
        </p:spPr>
      </p:pic>
    </p:spTree>
    <p:extLst>
      <p:ext uri="{BB962C8B-B14F-4D97-AF65-F5344CB8AC3E}">
        <p14:creationId xmlns:p14="http://schemas.microsoft.com/office/powerpoint/2010/main" val="2772544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74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FF0000"/>
          </a:solidFill>
          <a:ln w="174625" cmpd="thinThick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Összhangban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az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2600" dirty="0">
                <a:solidFill>
                  <a:srgbClr val="FFFFFF"/>
                </a:solidFill>
              </a:rPr>
              <a:t>ENSZ Fenntartható </a:t>
            </a:r>
            <a:r>
              <a:rPr lang="hu-HU" sz="2600">
                <a:solidFill>
                  <a:srgbClr val="FFFFFF"/>
                </a:solidFill>
              </a:rPr>
              <a:t>Fejlődési Célokkal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BCSDH\Dropbox\SDG Compass\SDG based on biosphe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4865" y="516685"/>
            <a:ext cx="8407917" cy="543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412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24700" y="8313"/>
            <a:ext cx="5067300" cy="6211516"/>
          </a:xfrm>
        </p:spPr>
        <p:txBody>
          <a:bodyPr>
            <a:normAutofit/>
          </a:bodyPr>
          <a:lstStyle/>
          <a:p>
            <a:pPr algn="ctr"/>
            <a:r>
              <a:rPr lang="hu-HU" sz="6600" kern="900">
                <a:cs typeface="Arial" pitchFamily="34" charset="0"/>
              </a:rPr>
              <a:t>Foglalkoztatás és az üzleti szféra</a:t>
            </a:r>
            <a:br>
              <a:rPr lang="en-GB" kern="900">
                <a:cs typeface="Arial" pitchFamily="34" charset="0"/>
              </a:rPr>
            </a:br>
            <a:br>
              <a:rPr lang="en-GB" kern="900">
                <a:cs typeface="Arial" pitchFamily="34" charset="0"/>
              </a:rPr>
            </a:br>
            <a:br>
              <a:rPr lang="en-GB" kern="900">
                <a:cs typeface="Arial" pitchFamily="34" charset="0"/>
              </a:rPr>
            </a:br>
            <a:r>
              <a:rPr lang="hu-HU" kern="900">
                <a:cs typeface="Arial" pitchFamily="34" charset="0"/>
              </a:rPr>
              <a:t>Ajánlások és akciók</a:t>
            </a:r>
            <a:endParaRPr lang="en-GB" kern="900" dirty="0">
              <a:cs typeface="Arial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B094C56-20A3-4391-9F02-BF2236963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9BCFF4B-1DA2-4DD9-AFE2-EAFA0535B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47697"/>
            <a:ext cx="7294951" cy="533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55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0614AA-385E-4640-9E6C-E7FB5C1AD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Családi vállalkozások és a felelős foglalkoztatás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F941C86-5A15-434E-9EA0-0A0788A1B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családi vállalkozások szívesen foglalkoztatnának, mert </a:t>
            </a:r>
            <a:r>
              <a:rPr lang="hu-HU" b="1" dirty="0"/>
              <a:t>nagyon sokat dolgoznak, túlterheltek és szükségük lenne tehermentesítésre</a:t>
            </a:r>
            <a:r>
              <a:rPr lang="hu-HU" dirty="0"/>
              <a:t>;</a:t>
            </a:r>
          </a:p>
          <a:p>
            <a:pPr lvl="0"/>
            <a:r>
              <a:rPr lang="hu-HU" b="1" dirty="0"/>
              <a:t>Jó érzéssel tölti el őket, hogy munkát adnak </a:t>
            </a:r>
            <a:r>
              <a:rPr lang="hu-HU" dirty="0"/>
              <a:t>másoknak;</a:t>
            </a:r>
          </a:p>
          <a:p>
            <a:pPr lvl="0"/>
            <a:r>
              <a:rPr lang="hu-HU" dirty="0"/>
              <a:t>Kimondottan </a:t>
            </a:r>
            <a:r>
              <a:rPr lang="hu-HU" b="1" dirty="0"/>
              <a:t>érzékenyek az esélyhátrányban levők problémáira</a:t>
            </a:r>
            <a:r>
              <a:rPr lang="hu-HU" dirty="0"/>
              <a:t>;</a:t>
            </a:r>
          </a:p>
          <a:p>
            <a:pPr lvl="0"/>
            <a:r>
              <a:rPr lang="hu-HU" b="1" dirty="0"/>
              <a:t>Szeretnének növekedni </a:t>
            </a:r>
            <a:r>
              <a:rPr lang="hu-HU" dirty="0"/>
              <a:t>és felismerik, hogy </a:t>
            </a:r>
            <a:r>
              <a:rPr lang="hu-HU" b="1" dirty="0"/>
              <a:t>ehhez a foglalkoztatáson keresztül vezet az út.</a:t>
            </a:r>
          </a:p>
          <a:p>
            <a:pPr marL="0" indent="0">
              <a:buNone/>
            </a:pPr>
            <a:r>
              <a:rPr lang="hu-HU" dirty="0"/>
              <a:t>								</a:t>
            </a:r>
            <a:r>
              <a:rPr lang="hu-HU" i="1" dirty="0"/>
              <a:t>SEED Alapítvány</a:t>
            </a:r>
          </a:p>
        </p:txBody>
      </p:sp>
    </p:spTree>
    <p:extLst>
      <p:ext uri="{BB962C8B-B14F-4D97-AF65-F5344CB8AC3E}">
        <p14:creationId xmlns:p14="http://schemas.microsoft.com/office/powerpoint/2010/main" val="1857165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Foglalkoztatás – kihívások és problémák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/>
              <a:t>Egy gazdaság fejlődése és versenyképessége szorosan összefügg a foglalkoztatás stabilitásával és minőségével. </a:t>
            </a:r>
          </a:p>
        </p:txBody>
      </p:sp>
      <p:sp>
        <p:nvSpPr>
          <p:cNvPr id="5" name="Folyamatábra: Másik feldolgozás 4"/>
          <p:cNvSpPr/>
          <p:nvPr/>
        </p:nvSpPr>
        <p:spPr>
          <a:xfrm>
            <a:off x="494886" y="2768775"/>
            <a:ext cx="2178574" cy="158103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Jövedelmek egyenlőtlen eloszlása</a:t>
            </a:r>
          </a:p>
        </p:txBody>
      </p:sp>
      <p:sp>
        <p:nvSpPr>
          <p:cNvPr id="6" name="Folyamatábra: Másik feldolgozás 5"/>
          <p:cNvSpPr/>
          <p:nvPr/>
        </p:nvSpPr>
        <p:spPr>
          <a:xfrm>
            <a:off x="2778980" y="4333375"/>
            <a:ext cx="2059720" cy="1523207"/>
          </a:xfrm>
          <a:prstGeom prst="flowChartAlternateProcess">
            <a:avLst/>
          </a:prstGeom>
          <a:solidFill>
            <a:srgbClr val="E6A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300" dirty="0">
                <a:solidFill>
                  <a:schemeClr val="bg1"/>
                </a:solidFill>
              </a:rPr>
              <a:t>Kevesebb fiatal, növekvő az 50+ korosztály </a:t>
            </a:r>
          </a:p>
        </p:txBody>
      </p:sp>
      <p:sp>
        <p:nvSpPr>
          <p:cNvPr id="7" name="Folyamatábra: Másik feldolgozás 6"/>
          <p:cNvSpPr/>
          <p:nvPr/>
        </p:nvSpPr>
        <p:spPr>
          <a:xfrm>
            <a:off x="5231668" y="4671597"/>
            <a:ext cx="2241794" cy="1523207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Hiányzó készségek és kompetenciák</a:t>
            </a:r>
          </a:p>
        </p:txBody>
      </p:sp>
      <p:sp>
        <p:nvSpPr>
          <p:cNvPr id="8" name="Folyamatábra: Másik feldolgozás 7"/>
          <p:cNvSpPr/>
          <p:nvPr/>
        </p:nvSpPr>
        <p:spPr>
          <a:xfrm>
            <a:off x="7715250" y="4349809"/>
            <a:ext cx="2059720" cy="1523207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Hátrányos helyzetű csoportok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9" name="Folyamatábra: Másik feldolgozás 8"/>
          <p:cNvSpPr/>
          <p:nvPr/>
        </p:nvSpPr>
        <p:spPr>
          <a:xfrm>
            <a:off x="9851170" y="2856616"/>
            <a:ext cx="2059720" cy="1523207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Női felsővezetők aránya</a:t>
            </a:r>
          </a:p>
        </p:txBody>
      </p:sp>
      <p:sp>
        <p:nvSpPr>
          <p:cNvPr id="10" name="Ellipszis 9"/>
          <p:cNvSpPr/>
          <p:nvPr/>
        </p:nvSpPr>
        <p:spPr>
          <a:xfrm>
            <a:off x="4838700" y="2691589"/>
            <a:ext cx="2800350" cy="1845073"/>
          </a:xfrm>
          <a:prstGeom prst="ellipse">
            <a:avLst/>
          </a:prstGeom>
          <a:solidFill>
            <a:srgbClr val="BE72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/>
              <a:t>Foglalkoztatási ráta</a:t>
            </a:r>
          </a:p>
          <a:p>
            <a:pPr algn="ctr"/>
            <a:r>
              <a:rPr lang="hu-HU" sz="4400" dirty="0"/>
              <a:t>74,4%</a:t>
            </a:r>
          </a:p>
        </p:txBody>
      </p:sp>
    </p:spTree>
    <p:extLst>
      <p:ext uri="{BB962C8B-B14F-4D97-AF65-F5344CB8AC3E}">
        <p14:creationId xmlns:p14="http://schemas.microsoft.com/office/powerpoint/2010/main" val="3186740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1260</Words>
  <Application>Microsoft Office PowerPoint</Application>
  <PresentationFormat>Szélesvásznú</PresentationFormat>
  <Paragraphs>190</Paragraphs>
  <Slides>23</Slides>
  <Notes>16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Wingdings 3</vt:lpstr>
      <vt:lpstr>Office-téma</vt:lpstr>
      <vt:lpstr>think-cell Folie</vt:lpstr>
      <vt:lpstr>Rugalmas megoldások a fenntartható munkaerőpiacért  </vt:lpstr>
      <vt:lpstr>PowerPoint-bemutató</vt:lpstr>
      <vt:lpstr>90 vállalat csatlakozott (2019. szeptember 1-ig)</vt:lpstr>
      <vt:lpstr>Action 2020 program</vt:lpstr>
      <vt:lpstr>Action 2020 eddigi eredmények</vt:lpstr>
      <vt:lpstr>Összhangban az ENSZ Fenntartható Fejlődési Célokkal</vt:lpstr>
      <vt:lpstr>Foglalkoztatás és az üzleti szféra   Ajánlások és akciók</vt:lpstr>
      <vt:lpstr>Családi vállalkozások és a felelős foglalkoztatás</vt:lpstr>
      <vt:lpstr>Foglalkoztatás – kihívások és problémák</vt:lpstr>
      <vt:lpstr>Action 2020 Magyarország – SDG foglalkoztatási célok</vt:lpstr>
      <vt:lpstr>Munkacsoport, Üzleti reggeli, Action 2020 Fórum</vt:lpstr>
      <vt:lpstr>Készségek, kompetenciák</vt:lpstr>
      <vt:lpstr>Sokszínűség</vt:lpstr>
      <vt:lpstr>Itthon maradás …. és haza vonzás</vt:lpstr>
      <vt:lpstr>A BCSDH ajánlásai az üzleti szféra számára</vt:lpstr>
      <vt:lpstr>A vállalatoknak már vannak megoldásaik!</vt:lpstr>
      <vt:lpstr>1. ALTEO – Élethosszig tartó fejlődés</vt:lpstr>
      <vt:lpstr>2. Randstad –Élethelyzethez illeszkedő foglalkoztatás </vt:lpstr>
      <vt:lpstr>2. Rossmann - Megváltozott munkaképességűek alkalmazása</vt:lpstr>
      <vt:lpstr>3. Shell Hungary Zrt.– Nők karrierútjának támogatása</vt:lpstr>
      <vt:lpstr>3. BASF Kids’ lab</vt:lpstr>
      <vt:lpstr>Annemarie Muntz,  World Employment Confederation, elnök </vt:lpstr>
      <vt:lpstr>Ön mit fog tenni?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Dudás Zsófia</dc:creator>
  <cp:lastModifiedBy>Dudás Zsófia</cp:lastModifiedBy>
  <cp:revision>60</cp:revision>
  <dcterms:created xsi:type="dcterms:W3CDTF">2019-09-12T07:19:01Z</dcterms:created>
  <dcterms:modified xsi:type="dcterms:W3CDTF">2019-09-12T14:14:38Z</dcterms:modified>
</cp:coreProperties>
</file>